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5" r:id="rId3"/>
    <p:sldMasterId id="2147483728" r:id="rId4"/>
    <p:sldMasterId id="2147483733" r:id="rId5"/>
  </p:sldMasterIdLst>
  <p:notesMasterIdLst>
    <p:notesMasterId r:id="rId46"/>
  </p:notesMasterIdLst>
  <p:sldIdLst>
    <p:sldId id="354" r:id="rId6"/>
    <p:sldId id="275" r:id="rId7"/>
    <p:sldId id="396" r:id="rId8"/>
    <p:sldId id="2147483516" r:id="rId9"/>
    <p:sldId id="266" r:id="rId10"/>
    <p:sldId id="341" r:id="rId11"/>
    <p:sldId id="400" r:id="rId12"/>
    <p:sldId id="2147483512" r:id="rId13"/>
    <p:sldId id="2147483520" r:id="rId14"/>
    <p:sldId id="2147483522" r:id="rId15"/>
    <p:sldId id="2147483514" r:id="rId16"/>
    <p:sldId id="2147483521" r:id="rId17"/>
    <p:sldId id="2147483518" r:id="rId18"/>
    <p:sldId id="344" r:id="rId19"/>
    <p:sldId id="342" r:id="rId20"/>
    <p:sldId id="337" r:id="rId21"/>
    <p:sldId id="402" r:id="rId22"/>
    <p:sldId id="403" r:id="rId23"/>
    <p:sldId id="339" r:id="rId24"/>
    <p:sldId id="2147483515" r:id="rId25"/>
    <p:sldId id="405" r:id="rId26"/>
    <p:sldId id="348" r:id="rId27"/>
    <p:sldId id="310" r:id="rId28"/>
    <p:sldId id="313" r:id="rId29"/>
    <p:sldId id="406" r:id="rId30"/>
    <p:sldId id="332" r:id="rId31"/>
    <p:sldId id="329" r:id="rId32"/>
    <p:sldId id="351" r:id="rId33"/>
    <p:sldId id="353" r:id="rId34"/>
    <p:sldId id="316" r:id="rId35"/>
    <p:sldId id="352" r:id="rId36"/>
    <p:sldId id="2147483525" r:id="rId37"/>
    <p:sldId id="363" r:id="rId38"/>
    <p:sldId id="414" r:id="rId39"/>
    <p:sldId id="270" r:id="rId40"/>
    <p:sldId id="2147483527" r:id="rId41"/>
    <p:sldId id="333" r:id="rId42"/>
    <p:sldId id="2147483509" r:id="rId43"/>
    <p:sldId id="2147483510" r:id="rId44"/>
    <p:sldId id="41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6"/>
    <p:restoredTop sz="72576"/>
  </p:normalViewPr>
  <p:slideViewPr>
    <p:cSldViewPr snapToGrid="0" snapToObjects="1">
      <p:cViewPr varScale="1">
        <p:scale>
          <a:sx n="81" d="100"/>
          <a:sy n="81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9DA18-1A86-4F29-8030-F7D90389CD7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24BC765-ACA1-4EF6-9332-EBCA3689C698}">
      <dgm:prSet custT="1"/>
      <dgm:spPr/>
      <dgm:t>
        <a:bodyPr/>
        <a:lstStyle/>
        <a:p>
          <a:r>
            <a:rPr lang="en-US" sz="2400" b="1" dirty="0"/>
            <a:t>Overview</a:t>
          </a:r>
          <a:endParaRPr lang="en-US" sz="2000" b="1" dirty="0"/>
        </a:p>
      </dgm:t>
    </dgm:pt>
    <dgm:pt modelId="{4FF220E0-F6C1-4021-897F-4FC87257EF24}" type="parTrans" cxnId="{9F7EF7AE-B8B2-4489-83B0-41957650E34D}">
      <dgm:prSet/>
      <dgm:spPr/>
      <dgm:t>
        <a:bodyPr/>
        <a:lstStyle/>
        <a:p>
          <a:endParaRPr lang="en-US"/>
        </a:p>
      </dgm:t>
    </dgm:pt>
    <dgm:pt modelId="{5E64CB3B-BFA4-46FA-91BD-32CD4F71E6B2}" type="sibTrans" cxnId="{9F7EF7AE-B8B2-4489-83B0-41957650E34D}">
      <dgm:prSet/>
      <dgm:spPr/>
      <dgm:t>
        <a:bodyPr/>
        <a:lstStyle/>
        <a:p>
          <a:endParaRPr lang="en-US"/>
        </a:p>
      </dgm:t>
    </dgm:pt>
    <dgm:pt modelId="{6218D5AF-AC5F-4EDA-B926-C43F284DEF01}">
      <dgm:prSet custT="1"/>
      <dgm:spPr/>
      <dgm:t>
        <a:bodyPr/>
        <a:lstStyle/>
        <a:p>
          <a:r>
            <a:rPr lang="en-US" sz="2400" b="1" dirty="0"/>
            <a:t>Anterior</a:t>
          </a:r>
          <a:r>
            <a:rPr lang="en-US" sz="2000" b="1" dirty="0"/>
            <a:t> hair line</a:t>
          </a:r>
        </a:p>
      </dgm:t>
    </dgm:pt>
    <dgm:pt modelId="{7D748EFB-11D3-46AD-B89E-CBFA347E21AE}" type="parTrans" cxnId="{2F50E5D4-8295-469F-B037-BCFEB1D394C3}">
      <dgm:prSet/>
      <dgm:spPr/>
      <dgm:t>
        <a:bodyPr/>
        <a:lstStyle/>
        <a:p>
          <a:endParaRPr lang="en-US"/>
        </a:p>
      </dgm:t>
    </dgm:pt>
    <dgm:pt modelId="{EC498D13-E1A1-4BF8-BCED-EF279C81526B}" type="sibTrans" cxnId="{2F50E5D4-8295-469F-B037-BCFEB1D394C3}">
      <dgm:prSet/>
      <dgm:spPr/>
      <dgm:t>
        <a:bodyPr/>
        <a:lstStyle/>
        <a:p>
          <a:endParaRPr lang="en-US"/>
        </a:p>
      </dgm:t>
    </dgm:pt>
    <dgm:pt modelId="{426834E8-78BC-49FC-A6AF-C1ECDC9EBC99}">
      <dgm:prSet custT="1"/>
      <dgm:spPr/>
      <dgm:t>
        <a:bodyPr/>
        <a:lstStyle/>
        <a:p>
          <a:r>
            <a:rPr lang="en-US" sz="2400" b="1" dirty="0"/>
            <a:t>Middle</a:t>
          </a:r>
          <a:r>
            <a:rPr lang="en-US" sz="2000" dirty="0"/>
            <a:t> </a:t>
          </a:r>
          <a:r>
            <a:rPr lang="en-US" sz="2400" b="1" dirty="0"/>
            <a:t>parting</a:t>
          </a:r>
          <a:endParaRPr lang="en-US" sz="2000" b="1" dirty="0"/>
        </a:p>
      </dgm:t>
    </dgm:pt>
    <dgm:pt modelId="{2E68340D-AD07-40CA-8088-268563004483}" type="parTrans" cxnId="{BDE44270-C4F9-4244-9A29-5611BEE1DDD1}">
      <dgm:prSet/>
      <dgm:spPr/>
      <dgm:t>
        <a:bodyPr/>
        <a:lstStyle/>
        <a:p>
          <a:endParaRPr lang="en-US"/>
        </a:p>
      </dgm:t>
    </dgm:pt>
    <dgm:pt modelId="{904F6760-0211-4D33-97A9-EABD44A7F7BD}" type="sibTrans" cxnId="{BDE44270-C4F9-4244-9A29-5611BEE1DDD1}">
      <dgm:prSet/>
      <dgm:spPr/>
      <dgm:t>
        <a:bodyPr/>
        <a:lstStyle/>
        <a:p>
          <a:endParaRPr lang="en-US"/>
        </a:p>
      </dgm:t>
    </dgm:pt>
    <dgm:pt modelId="{609D0EFC-885C-4CC3-B6D5-5C9D2945E425}">
      <dgm:prSet custT="1"/>
      <dgm:spPr/>
      <dgm:t>
        <a:bodyPr/>
        <a:lstStyle/>
        <a:p>
          <a:r>
            <a:rPr lang="en-US" sz="2400" b="1" dirty="0"/>
            <a:t>Sequentially assess entire scalp</a:t>
          </a:r>
        </a:p>
      </dgm:t>
    </dgm:pt>
    <dgm:pt modelId="{16E2C986-DFFB-45B0-BBD9-76A586E02C6C}" type="parTrans" cxnId="{757330F1-5DD9-4D27-87F3-6ACB2CE3AE19}">
      <dgm:prSet/>
      <dgm:spPr/>
      <dgm:t>
        <a:bodyPr/>
        <a:lstStyle/>
        <a:p>
          <a:endParaRPr lang="en-US"/>
        </a:p>
      </dgm:t>
    </dgm:pt>
    <dgm:pt modelId="{526959E2-95A1-4403-87FC-DA94366262DA}" type="sibTrans" cxnId="{757330F1-5DD9-4D27-87F3-6ACB2CE3AE19}">
      <dgm:prSet/>
      <dgm:spPr/>
      <dgm:t>
        <a:bodyPr/>
        <a:lstStyle/>
        <a:p>
          <a:endParaRPr lang="en-US"/>
        </a:p>
      </dgm:t>
    </dgm:pt>
    <dgm:pt modelId="{820046DE-315B-413B-9C33-F7556E521E03}">
      <dgm:prSet custT="1"/>
      <dgm:spPr/>
      <dgm:t>
        <a:bodyPr/>
        <a:lstStyle/>
        <a:p>
          <a:r>
            <a:rPr lang="en-US" sz="2400" b="1" dirty="0"/>
            <a:t>Hair pull </a:t>
          </a:r>
        </a:p>
      </dgm:t>
    </dgm:pt>
    <dgm:pt modelId="{405CE471-3BB4-4583-8A7F-9CDBAE7B74FA}" type="parTrans" cxnId="{ADE6EDB6-0D07-435C-B4A8-694CEFB63866}">
      <dgm:prSet/>
      <dgm:spPr/>
      <dgm:t>
        <a:bodyPr/>
        <a:lstStyle/>
        <a:p>
          <a:endParaRPr lang="en-US"/>
        </a:p>
      </dgm:t>
    </dgm:pt>
    <dgm:pt modelId="{7A2A64FD-7F8A-4B9D-B69E-BC6A543E243F}" type="sibTrans" cxnId="{ADE6EDB6-0D07-435C-B4A8-694CEFB63866}">
      <dgm:prSet/>
      <dgm:spPr/>
      <dgm:t>
        <a:bodyPr/>
        <a:lstStyle/>
        <a:p>
          <a:endParaRPr lang="en-US"/>
        </a:p>
      </dgm:t>
    </dgm:pt>
    <dgm:pt modelId="{8BF3F151-889E-4EAD-A477-9A974575CC11}">
      <dgm:prSet custT="1"/>
      <dgm:spPr/>
      <dgm:t>
        <a:bodyPr/>
        <a:lstStyle/>
        <a:p>
          <a:r>
            <a:rPr lang="en-US" sz="1800" b="1" dirty="0" err="1"/>
            <a:t>Trichoscopy</a:t>
          </a:r>
          <a:r>
            <a:rPr lang="en-US" sz="1800" b="1" dirty="0"/>
            <a:t> (hair follicles present or not, inflammation or not, </a:t>
          </a:r>
          <a:r>
            <a:rPr lang="en-US" sz="1800" b="1" dirty="0" err="1"/>
            <a:t>miniaturisation</a:t>
          </a:r>
          <a:r>
            <a:rPr lang="en-US" sz="1800" b="1" dirty="0"/>
            <a:t> or not)</a:t>
          </a:r>
        </a:p>
      </dgm:t>
    </dgm:pt>
    <dgm:pt modelId="{6C3B5639-02F5-4D0D-9576-B0C34D95B40A}" type="parTrans" cxnId="{483A54D0-B800-48B4-9EE0-6EBCEA8C189A}">
      <dgm:prSet/>
      <dgm:spPr/>
      <dgm:t>
        <a:bodyPr/>
        <a:lstStyle/>
        <a:p>
          <a:endParaRPr lang="en-US"/>
        </a:p>
      </dgm:t>
    </dgm:pt>
    <dgm:pt modelId="{7C9C0327-DE35-4FED-9B9C-F09A834BE9E9}" type="sibTrans" cxnId="{483A54D0-B800-48B4-9EE0-6EBCEA8C189A}">
      <dgm:prSet/>
      <dgm:spPr/>
      <dgm:t>
        <a:bodyPr/>
        <a:lstStyle/>
        <a:p>
          <a:endParaRPr lang="en-US"/>
        </a:p>
      </dgm:t>
    </dgm:pt>
    <dgm:pt modelId="{01668D43-C8FB-4AAF-A9A9-65EEEF18EA94}">
      <dgm:prSet/>
      <dgm:spPr/>
      <dgm:t>
        <a:bodyPr/>
        <a:lstStyle/>
        <a:p>
          <a:r>
            <a:rPr lang="en-US" dirty="0"/>
            <a:t>Eyebrows, eyelashes, beard </a:t>
          </a:r>
        </a:p>
      </dgm:t>
    </dgm:pt>
    <dgm:pt modelId="{0A183D95-593F-4F8A-9F1A-DC15D4E52177}" type="parTrans" cxnId="{0029DD92-2F4F-4B77-BE22-296EEED79C47}">
      <dgm:prSet/>
      <dgm:spPr/>
      <dgm:t>
        <a:bodyPr/>
        <a:lstStyle/>
        <a:p>
          <a:endParaRPr lang="en-US"/>
        </a:p>
      </dgm:t>
    </dgm:pt>
    <dgm:pt modelId="{30CDF489-3760-41B0-971D-D18FB1934E35}" type="sibTrans" cxnId="{0029DD92-2F4F-4B77-BE22-296EEED79C47}">
      <dgm:prSet/>
      <dgm:spPr/>
      <dgm:t>
        <a:bodyPr/>
        <a:lstStyle/>
        <a:p>
          <a:endParaRPr lang="en-US"/>
        </a:p>
      </dgm:t>
    </dgm:pt>
    <dgm:pt modelId="{87717825-8761-4BAB-B844-48C75AF88C5D}">
      <dgm:prSet/>
      <dgm:spPr/>
      <dgm:t>
        <a:bodyPr/>
        <a:lstStyle/>
        <a:p>
          <a:r>
            <a:rPr lang="en-US"/>
            <a:t>If relevant: mouth, nails, skin, lymphadenopathy </a:t>
          </a:r>
        </a:p>
      </dgm:t>
    </dgm:pt>
    <dgm:pt modelId="{76625782-EB6C-476D-843A-E3EA60ADC2EB}" type="parTrans" cxnId="{D1D7AF0D-538B-4BE0-9797-2BEC6C8029F8}">
      <dgm:prSet/>
      <dgm:spPr/>
      <dgm:t>
        <a:bodyPr/>
        <a:lstStyle/>
        <a:p>
          <a:endParaRPr lang="en-US"/>
        </a:p>
      </dgm:t>
    </dgm:pt>
    <dgm:pt modelId="{1F3A322E-21D1-4098-898A-875D49446E74}" type="sibTrans" cxnId="{D1D7AF0D-538B-4BE0-9797-2BEC6C8029F8}">
      <dgm:prSet/>
      <dgm:spPr/>
      <dgm:t>
        <a:bodyPr/>
        <a:lstStyle/>
        <a:p>
          <a:endParaRPr lang="en-US"/>
        </a:p>
      </dgm:t>
    </dgm:pt>
    <dgm:pt modelId="{70FA67B9-34F5-2E4B-A824-78C2EE8C16EA}" type="pres">
      <dgm:prSet presAssocID="{0559DA18-1A86-4F29-8030-F7D90389CD73}" presName="linear" presStyleCnt="0">
        <dgm:presLayoutVars>
          <dgm:animLvl val="lvl"/>
          <dgm:resizeHandles val="exact"/>
        </dgm:presLayoutVars>
      </dgm:prSet>
      <dgm:spPr/>
    </dgm:pt>
    <dgm:pt modelId="{7A3DC695-2E84-534F-9365-706452CDD3E3}" type="pres">
      <dgm:prSet presAssocID="{E24BC765-ACA1-4EF6-9332-EBCA3689C698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AEA1B8D9-3F71-FE4E-A488-E77D2AA3A7E3}" type="pres">
      <dgm:prSet presAssocID="{5E64CB3B-BFA4-46FA-91BD-32CD4F71E6B2}" presName="spacer" presStyleCnt="0"/>
      <dgm:spPr/>
    </dgm:pt>
    <dgm:pt modelId="{FBA925EF-1DF3-7B48-8784-25B854F1FF75}" type="pres">
      <dgm:prSet presAssocID="{6218D5AF-AC5F-4EDA-B926-C43F284DEF0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2260321F-9B9B-AA49-ABC8-985562685DF1}" type="pres">
      <dgm:prSet presAssocID="{EC498D13-E1A1-4BF8-BCED-EF279C81526B}" presName="spacer" presStyleCnt="0"/>
      <dgm:spPr/>
    </dgm:pt>
    <dgm:pt modelId="{D923BC75-1A0A-BD49-A14B-5FA50B58F3D2}" type="pres">
      <dgm:prSet presAssocID="{426834E8-78BC-49FC-A6AF-C1ECDC9EBC99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5CBEEFB-6717-1943-8B8E-E56BB0EA732C}" type="pres">
      <dgm:prSet presAssocID="{904F6760-0211-4D33-97A9-EABD44A7F7BD}" presName="spacer" presStyleCnt="0"/>
      <dgm:spPr/>
    </dgm:pt>
    <dgm:pt modelId="{104830BA-6C0C-B64C-9B48-C55567DA3832}" type="pres">
      <dgm:prSet presAssocID="{609D0EFC-885C-4CC3-B6D5-5C9D2945E425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F1566696-81D0-6A4D-B8BF-7F8B88C547DB}" type="pres">
      <dgm:prSet presAssocID="{526959E2-95A1-4403-87FC-DA94366262DA}" presName="spacer" presStyleCnt="0"/>
      <dgm:spPr/>
    </dgm:pt>
    <dgm:pt modelId="{0F8ABBD1-9D5B-8F49-AB6A-059F95A635D7}" type="pres">
      <dgm:prSet presAssocID="{820046DE-315B-413B-9C33-F7556E521E03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8B46B3C8-0031-CB4C-8957-6071A2E6A558}" type="pres">
      <dgm:prSet presAssocID="{7A2A64FD-7F8A-4B9D-B69E-BC6A543E243F}" presName="spacer" presStyleCnt="0"/>
      <dgm:spPr/>
    </dgm:pt>
    <dgm:pt modelId="{DF3EB4D1-4764-A140-887D-0806119F17A2}" type="pres">
      <dgm:prSet presAssocID="{8BF3F151-889E-4EAD-A477-9A974575CC11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4FD0280A-5DF4-1B41-B70A-013526E699CC}" type="pres">
      <dgm:prSet presAssocID="{7C9C0327-DE35-4FED-9B9C-F09A834BE9E9}" presName="spacer" presStyleCnt="0"/>
      <dgm:spPr/>
    </dgm:pt>
    <dgm:pt modelId="{14087592-3378-9746-BE2C-F6762C158FCE}" type="pres">
      <dgm:prSet presAssocID="{01668D43-C8FB-4AAF-A9A9-65EEEF18EA94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A5D78D87-0B19-AD4C-9DB4-02B7E380D582}" type="pres">
      <dgm:prSet presAssocID="{30CDF489-3760-41B0-971D-D18FB1934E35}" presName="spacer" presStyleCnt="0"/>
      <dgm:spPr/>
    </dgm:pt>
    <dgm:pt modelId="{9604D6E0-382B-EF4C-BB13-0B4D7E95686A}" type="pres">
      <dgm:prSet presAssocID="{87717825-8761-4BAB-B844-48C75AF88C5D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D1D7AF0D-538B-4BE0-9797-2BEC6C8029F8}" srcId="{0559DA18-1A86-4F29-8030-F7D90389CD73}" destId="{87717825-8761-4BAB-B844-48C75AF88C5D}" srcOrd="7" destOrd="0" parTransId="{76625782-EB6C-476D-843A-E3EA60ADC2EB}" sibTransId="{1F3A322E-21D1-4098-898A-875D49446E74}"/>
    <dgm:cxn modelId="{789B6736-0907-A449-B19B-09689CC41ECF}" type="presOf" srcId="{01668D43-C8FB-4AAF-A9A9-65EEEF18EA94}" destId="{14087592-3378-9746-BE2C-F6762C158FCE}" srcOrd="0" destOrd="0" presId="urn:microsoft.com/office/officeart/2005/8/layout/vList2"/>
    <dgm:cxn modelId="{3178DC40-9F0E-B54B-B32A-B32C31C4A477}" type="presOf" srcId="{426834E8-78BC-49FC-A6AF-C1ECDC9EBC99}" destId="{D923BC75-1A0A-BD49-A14B-5FA50B58F3D2}" srcOrd="0" destOrd="0" presId="urn:microsoft.com/office/officeart/2005/8/layout/vList2"/>
    <dgm:cxn modelId="{A180CF4B-8066-654C-AF0E-383587935D12}" type="presOf" srcId="{6218D5AF-AC5F-4EDA-B926-C43F284DEF01}" destId="{FBA925EF-1DF3-7B48-8784-25B854F1FF75}" srcOrd="0" destOrd="0" presId="urn:microsoft.com/office/officeart/2005/8/layout/vList2"/>
    <dgm:cxn modelId="{E1C76452-8923-8D47-A9E1-B8F4457AE9FC}" type="presOf" srcId="{E24BC765-ACA1-4EF6-9332-EBCA3689C698}" destId="{7A3DC695-2E84-534F-9365-706452CDD3E3}" srcOrd="0" destOrd="0" presId="urn:microsoft.com/office/officeart/2005/8/layout/vList2"/>
    <dgm:cxn modelId="{91AEA162-B2F3-9046-8C8A-5F15092163BA}" type="presOf" srcId="{0559DA18-1A86-4F29-8030-F7D90389CD73}" destId="{70FA67B9-34F5-2E4B-A824-78C2EE8C16EA}" srcOrd="0" destOrd="0" presId="urn:microsoft.com/office/officeart/2005/8/layout/vList2"/>
    <dgm:cxn modelId="{3068C866-2390-E241-A004-759559F8E580}" type="presOf" srcId="{609D0EFC-885C-4CC3-B6D5-5C9D2945E425}" destId="{104830BA-6C0C-B64C-9B48-C55567DA3832}" srcOrd="0" destOrd="0" presId="urn:microsoft.com/office/officeart/2005/8/layout/vList2"/>
    <dgm:cxn modelId="{BDE44270-C4F9-4244-9A29-5611BEE1DDD1}" srcId="{0559DA18-1A86-4F29-8030-F7D90389CD73}" destId="{426834E8-78BC-49FC-A6AF-C1ECDC9EBC99}" srcOrd="2" destOrd="0" parTransId="{2E68340D-AD07-40CA-8088-268563004483}" sibTransId="{904F6760-0211-4D33-97A9-EABD44A7F7BD}"/>
    <dgm:cxn modelId="{A06DF777-12BF-8A48-A39B-1B1098232F04}" type="presOf" srcId="{8BF3F151-889E-4EAD-A477-9A974575CC11}" destId="{DF3EB4D1-4764-A140-887D-0806119F17A2}" srcOrd="0" destOrd="0" presId="urn:microsoft.com/office/officeart/2005/8/layout/vList2"/>
    <dgm:cxn modelId="{0029DD92-2F4F-4B77-BE22-296EEED79C47}" srcId="{0559DA18-1A86-4F29-8030-F7D90389CD73}" destId="{01668D43-C8FB-4AAF-A9A9-65EEEF18EA94}" srcOrd="6" destOrd="0" parTransId="{0A183D95-593F-4F8A-9F1A-DC15D4E52177}" sibTransId="{30CDF489-3760-41B0-971D-D18FB1934E35}"/>
    <dgm:cxn modelId="{1829579D-2490-2E41-8ECB-F014C53E4C1E}" type="presOf" srcId="{820046DE-315B-413B-9C33-F7556E521E03}" destId="{0F8ABBD1-9D5B-8F49-AB6A-059F95A635D7}" srcOrd="0" destOrd="0" presId="urn:microsoft.com/office/officeart/2005/8/layout/vList2"/>
    <dgm:cxn modelId="{9F7EF7AE-B8B2-4489-83B0-41957650E34D}" srcId="{0559DA18-1A86-4F29-8030-F7D90389CD73}" destId="{E24BC765-ACA1-4EF6-9332-EBCA3689C698}" srcOrd="0" destOrd="0" parTransId="{4FF220E0-F6C1-4021-897F-4FC87257EF24}" sibTransId="{5E64CB3B-BFA4-46FA-91BD-32CD4F71E6B2}"/>
    <dgm:cxn modelId="{ADE6EDB6-0D07-435C-B4A8-694CEFB63866}" srcId="{0559DA18-1A86-4F29-8030-F7D90389CD73}" destId="{820046DE-315B-413B-9C33-F7556E521E03}" srcOrd="4" destOrd="0" parTransId="{405CE471-3BB4-4583-8A7F-9CDBAE7B74FA}" sibTransId="{7A2A64FD-7F8A-4B9D-B69E-BC6A543E243F}"/>
    <dgm:cxn modelId="{483A54D0-B800-48B4-9EE0-6EBCEA8C189A}" srcId="{0559DA18-1A86-4F29-8030-F7D90389CD73}" destId="{8BF3F151-889E-4EAD-A477-9A974575CC11}" srcOrd="5" destOrd="0" parTransId="{6C3B5639-02F5-4D0D-9576-B0C34D95B40A}" sibTransId="{7C9C0327-DE35-4FED-9B9C-F09A834BE9E9}"/>
    <dgm:cxn modelId="{97DA6DD4-7437-C749-8D40-623D1CCA8587}" type="presOf" srcId="{87717825-8761-4BAB-B844-48C75AF88C5D}" destId="{9604D6E0-382B-EF4C-BB13-0B4D7E95686A}" srcOrd="0" destOrd="0" presId="urn:microsoft.com/office/officeart/2005/8/layout/vList2"/>
    <dgm:cxn modelId="{2F50E5D4-8295-469F-B037-BCFEB1D394C3}" srcId="{0559DA18-1A86-4F29-8030-F7D90389CD73}" destId="{6218D5AF-AC5F-4EDA-B926-C43F284DEF01}" srcOrd="1" destOrd="0" parTransId="{7D748EFB-11D3-46AD-B89E-CBFA347E21AE}" sibTransId="{EC498D13-E1A1-4BF8-BCED-EF279C81526B}"/>
    <dgm:cxn modelId="{757330F1-5DD9-4D27-87F3-6ACB2CE3AE19}" srcId="{0559DA18-1A86-4F29-8030-F7D90389CD73}" destId="{609D0EFC-885C-4CC3-B6D5-5C9D2945E425}" srcOrd="3" destOrd="0" parTransId="{16E2C986-DFFB-45B0-BBD9-76A586E02C6C}" sibTransId="{526959E2-95A1-4403-87FC-DA94366262DA}"/>
    <dgm:cxn modelId="{D19BC217-EA94-074B-B44E-F80987E04429}" type="presParOf" srcId="{70FA67B9-34F5-2E4B-A824-78C2EE8C16EA}" destId="{7A3DC695-2E84-534F-9365-706452CDD3E3}" srcOrd="0" destOrd="0" presId="urn:microsoft.com/office/officeart/2005/8/layout/vList2"/>
    <dgm:cxn modelId="{E0C6F2C8-37B3-1145-9673-4961ED18C961}" type="presParOf" srcId="{70FA67B9-34F5-2E4B-A824-78C2EE8C16EA}" destId="{AEA1B8D9-3F71-FE4E-A488-E77D2AA3A7E3}" srcOrd="1" destOrd="0" presId="urn:microsoft.com/office/officeart/2005/8/layout/vList2"/>
    <dgm:cxn modelId="{F1101038-5401-0541-8299-31008D8C0531}" type="presParOf" srcId="{70FA67B9-34F5-2E4B-A824-78C2EE8C16EA}" destId="{FBA925EF-1DF3-7B48-8784-25B854F1FF75}" srcOrd="2" destOrd="0" presId="urn:microsoft.com/office/officeart/2005/8/layout/vList2"/>
    <dgm:cxn modelId="{5D66FDA4-E5FA-3C41-84F2-5B8E26B02C74}" type="presParOf" srcId="{70FA67B9-34F5-2E4B-A824-78C2EE8C16EA}" destId="{2260321F-9B9B-AA49-ABC8-985562685DF1}" srcOrd="3" destOrd="0" presId="urn:microsoft.com/office/officeart/2005/8/layout/vList2"/>
    <dgm:cxn modelId="{19276226-3394-AE49-A8A0-669BF0D4AE15}" type="presParOf" srcId="{70FA67B9-34F5-2E4B-A824-78C2EE8C16EA}" destId="{D923BC75-1A0A-BD49-A14B-5FA50B58F3D2}" srcOrd="4" destOrd="0" presId="urn:microsoft.com/office/officeart/2005/8/layout/vList2"/>
    <dgm:cxn modelId="{0CE94428-C8A0-DB4E-BB1E-7EF3A7AE211A}" type="presParOf" srcId="{70FA67B9-34F5-2E4B-A824-78C2EE8C16EA}" destId="{05CBEEFB-6717-1943-8B8E-E56BB0EA732C}" srcOrd="5" destOrd="0" presId="urn:microsoft.com/office/officeart/2005/8/layout/vList2"/>
    <dgm:cxn modelId="{62224159-9309-024A-9AA6-E82434364E4E}" type="presParOf" srcId="{70FA67B9-34F5-2E4B-A824-78C2EE8C16EA}" destId="{104830BA-6C0C-B64C-9B48-C55567DA3832}" srcOrd="6" destOrd="0" presId="urn:microsoft.com/office/officeart/2005/8/layout/vList2"/>
    <dgm:cxn modelId="{DF2E7430-4A71-C54B-B2DE-2C39CC01890E}" type="presParOf" srcId="{70FA67B9-34F5-2E4B-A824-78C2EE8C16EA}" destId="{F1566696-81D0-6A4D-B8BF-7F8B88C547DB}" srcOrd="7" destOrd="0" presId="urn:microsoft.com/office/officeart/2005/8/layout/vList2"/>
    <dgm:cxn modelId="{1A06707F-6999-644E-BD8F-528F1EDB250B}" type="presParOf" srcId="{70FA67B9-34F5-2E4B-A824-78C2EE8C16EA}" destId="{0F8ABBD1-9D5B-8F49-AB6A-059F95A635D7}" srcOrd="8" destOrd="0" presId="urn:microsoft.com/office/officeart/2005/8/layout/vList2"/>
    <dgm:cxn modelId="{EF4C1525-31B6-6643-9DB7-B06A85998F59}" type="presParOf" srcId="{70FA67B9-34F5-2E4B-A824-78C2EE8C16EA}" destId="{8B46B3C8-0031-CB4C-8957-6071A2E6A558}" srcOrd="9" destOrd="0" presId="urn:microsoft.com/office/officeart/2005/8/layout/vList2"/>
    <dgm:cxn modelId="{FAD52556-3B68-5A48-8289-D019464A6646}" type="presParOf" srcId="{70FA67B9-34F5-2E4B-A824-78C2EE8C16EA}" destId="{DF3EB4D1-4764-A140-887D-0806119F17A2}" srcOrd="10" destOrd="0" presId="urn:microsoft.com/office/officeart/2005/8/layout/vList2"/>
    <dgm:cxn modelId="{893BE7EC-1E25-9E47-893B-4071CA61FD99}" type="presParOf" srcId="{70FA67B9-34F5-2E4B-A824-78C2EE8C16EA}" destId="{4FD0280A-5DF4-1B41-B70A-013526E699CC}" srcOrd="11" destOrd="0" presId="urn:microsoft.com/office/officeart/2005/8/layout/vList2"/>
    <dgm:cxn modelId="{5F25EB26-B3C0-D24D-97FB-97FEA10CA81A}" type="presParOf" srcId="{70FA67B9-34F5-2E4B-A824-78C2EE8C16EA}" destId="{14087592-3378-9746-BE2C-F6762C158FCE}" srcOrd="12" destOrd="0" presId="urn:microsoft.com/office/officeart/2005/8/layout/vList2"/>
    <dgm:cxn modelId="{2E931BA1-941D-894D-957B-CAA29B49D307}" type="presParOf" srcId="{70FA67B9-34F5-2E4B-A824-78C2EE8C16EA}" destId="{A5D78D87-0B19-AD4C-9DB4-02B7E380D582}" srcOrd="13" destOrd="0" presId="urn:microsoft.com/office/officeart/2005/8/layout/vList2"/>
    <dgm:cxn modelId="{F038335A-686C-B14E-847F-53FF7B45CD9B}" type="presParOf" srcId="{70FA67B9-34F5-2E4B-A824-78C2EE8C16EA}" destId="{9604D6E0-382B-EF4C-BB13-0B4D7E95686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8FE1A5-7E2A-4B3F-8A56-6B7BAC572D8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0099DD-55B1-47CE-AC34-D83F5507F732}">
      <dgm:prSet/>
      <dgm:spPr/>
      <dgm:t>
        <a:bodyPr/>
        <a:lstStyle/>
        <a:p>
          <a:r>
            <a:rPr lang="en-US" dirty="0"/>
            <a:t>If suspecting TE: FBC, UE, LFT, Iron studies, TFT, B12, Folate, Vit D, Zinc + Specifics</a:t>
          </a:r>
        </a:p>
      </dgm:t>
    </dgm:pt>
    <dgm:pt modelId="{8E1F1BA4-9561-4517-883B-2456E0077E76}" type="parTrans" cxnId="{FCCB41B5-F83B-4C52-9E63-F3BD9407222A}">
      <dgm:prSet/>
      <dgm:spPr/>
      <dgm:t>
        <a:bodyPr/>
        <a:lstStyle/>
        <a:p>
          <a:endParaRPr lang="en-US"/>
        </a:p>
      </dgm:t>
    </dgm:pt>
    <dgm:pt modelId="{A8F4FAB9-B86A-493D-8A05-F03469A7A487}" type="sibTrans" cxnId="{FCCB41B5-F83B-4C52-9E63-F3BD9407222A}">
      <dgm:prSet/>
      <dgm:spPr/>
      <dgm:t>
        <a:bodyPr/>
        <a:lstStyle/>
        <a:p>
          <a:endParaRPr lang="en-US"/>
        </a:p>
      </dgm:t>
    </dgm:pt>
    <dgm:pt modelId="{5FFE1FC4-FEC9-42D2-9616-19A9F1F8A8DE}">
      <dgm:prSet/>
      <dgm:spPr/>
      <dgm:t>
        <a:bodyPr/>
        <a:lstStyle/>
        <a:p>
          <a:r>
            <a:rPr lang="en-US" dirty="0"/>
            <a:t>If suspecting autoimmune hair loss: as above + ANA, ENA, anti dsDNA, C3, C4, CRP, ESR + specifics (consider pre-systemic work up)</a:t>
          </a:r>
        </a:p>
      </dgm:t>
    </dgm:pt>
    <dgm:pt modelId="{D05E8ED1-AB64-4F37-A64A-FC29E0FAC139}" type="parTrans" cxnId="{A1D84739-03FB-4CAD-A7C1-9039873DB82F}">
      <dgm:prSet/>
      <dgm:spPr/>
      <dgm:t>
        <a:bodyPr/>
        <a:lstStyle/>
        <a:p>
          <a:endParaRPr lang="en-US"/>
        </a:p>
      </dgm:t>
    </dgm:pt>
    <dgm:pt modelId="{88A2D9F4-67AA-4FBA-A8A5-50E90DAF4F65}" type="sibTrans" cxnId="{A1D84739-03FB-4CAD-A7C1-9039873DB82F}">
      <dgm:prSet/>
      <dgm:spPr/>
      <dgm:t>
        <a:bodyPr/>
        <a:lstStyle/>
        <a:p>
          <a:endParaRPr lang="en-US"/>
        </a:p>
      </dgm:t>
    </dgm:pt>
    <dgm:pt modelId="{FF68B07B-3E53-984A-85D1-8EABBB691326}">
      <dgm:prSet/>
      <dgm:spPr/>
      <dgm:t>
        <a:bodyPr/>
        <a:lstStyle/>
        <a:p>
          <a:r>
            <a:rPr lang="en-GB" dirty="0"/>
            <a:t>If suspecting DLE: ANA, ENA, anti dsDNA (consider pre-systemic work up)</a:t>
          </a:r>
        </a:p>
      </dgm:t>
    </dgm:pt>
    <dgm:pt modelId="{621A4C1E-60EC-BB49-A298-3E473BA69514}" type="parTrans" cxnId="{66A3EC14-6B74-314D-994C-54EA33FC764B}">
      <dgm:prSet/>
      <dgm:spPr/>
      <dgm:t>
        <a:bodyPr/>
        <a:lstStyle/>
        <a:p>
          <a:endParaRPr lang="en-GB"/>
        </a:p>
      </dgm:t>
    </dgm:pt>
    <dgm:pt modelId="{E7AB980B-3E84-B240-A990-F674B75A777E}" type="sibTrans" cxnId="{66A3EC14-6B74-314D-994C-54EA33FC764B}">
      <dgm:prSet/>
      <dgm:spPr/>
      <dgm:t>
        <a:bodyPr/>
        <a:lstStyle/>
        <a:p>
          <a:endParaRPr lang="en-GB"/>
        </a:p>
      </dgm:t>
    </dgm:pt>
    <dgm:pt modelId="{0E5EDD72-A6DA-AA41-86ED-0DEF1130F952}">
      <dgm:prSet/>
      <dgm:spPr/>
      <dgm:t>
        <a:bodyPr/>
        <a:lstStyle/>
        <a:p>
          <a:r>
            <a:rPr lang="en-GB" dirty="0"/>
            <a:t>If suspecting LPP/FFA- none (consider CVS/TFT work up, pre-systemic work up)</a:t>
          </a:r>
        </a:p>
      </dgm:t>
    </dgm:pt>
    <dgm:pt modelId="{13C6FD0B-779E-FF44-AEC6-8FC78323FCAF}" type="parTrans" cxnId="{502BB364-42CF-374A-A682-21B3FDECFE84}">
      <dgm:prSet/>
      <dgm:spPr/>
      <dgm:t>
        <a:bodyPr/>
        <a:lstStyle/>
        <a:p>
          <a:endParaRPr lang="en-GB"/>
        </a:p>
      </dgm:t>
    </dgm:pt>
    <dgm:pt modelId="{D9FA8328-B494-FD41-8138-11DDD28B66D2}" type="sibTrans" cxnId="{502BB364-42CF-374A-A682-21B3FDECFE84}">
      <dgm:prSet/>
      <dgm:spPr/>
      <dgm:t>
        <a:bodyPr/>
        <a:lstStyle/>
        <a:p>
          <a:endParaRPr lang="en-GB"/>
        </a:p>
      </dgm:t>
    </dgm:pt>
    <dgm:pt modelId="{DAFE8300-D0EB-9347-A94D-AA1BC9B7D4C9}">
      <dgm:prSet/>
      <dgm:spPr/>
      <dgm:t>
        <a:bodyPr/>
        <a:lstStyle/>
        <a:p>
          <a:r>
            <a:rPr lang="en-GB" dirty="0"/>
            <a:t>If suspecting standard pattern hair loss- none (consider PCOS screen, CVS screen, pre-systemic work up)</a:t>
          </a:r>
        </a:p>
      </dgm:t>
    </dgm:pt>
    <dgm:pt modelId="{A7C119ED-E92E-EC41-A18E-18ACA185F7B2}" type="parTrans" cxnId="{C1CA3A2C-F7F9-6D4E-B1EC-6B5B98E11DC7}">
      <dgm:prSet/>
      <dgm:spPr/>
      <dgm:t>
        <a:bodyPr/>
        <a:lstStyle/>
        <a:p>
          <a:endParaRPr lang="en-GB"/>
        </a:p>
      </dgm:t>
    </dgm:pt>
    <dgm:pt modelId="{165A1183-9E4F-6348-B96A-B9B2734B0565}" type="sibTrans" cxnId="{C1CA3A2C-F7F9-6D4E-B1EC-6B5B98E11DC7}">
      <dgm:prSet/>
      <dgm:spPr/>
      <dgm:t>
        <a:bodyPr/>
        <a:lstStyle/>
        <a:p>
          <a:endParaRPr lang="en-GB"/>
        </a:p>
      </dgm:t>
    </dgm:pt>
    <dgm:pt modelId="{FCEA48B5-4C38-1F49-B500-91335F487C2B}">
      <dgm:prSet/>
      <dgm:spPr/>
      <dgm:t>
        <a:bodyPr/>
        <a:lstStyle/>
        <a:p>
          <a:r>
            <a:rPr lang="en-GB" dirty="0"/>
            <a:t>If suspecting AA- none (consider TFT/CVS screen/Autoimmune work up, consider pre-systemic work up)</a:t>
          </a:r>
        </a:p>
      </dgm:t>
    </dgm:pt>
    <dgm:pt modelId="{9264B71D-1468-834D-A2C0-8959630B2D25}" type="parTrans" cxnId="{B664BF87-F4D0-7E41-B074-1EE1CD82A5D1}">
      <dgm:prSet/>
      <dgm:spPr/>
      <dgm:t>
        <a:bodyPr/>
        <a:lstStyle/>
        <a:p>
          <a:endParaRPr lang="en-GB"/>
        </a:p>
      </dgm:t>
    </dgm:pt>
    <dgm:pt modelId="{3E6A7252-04B8-0548-9CA2-BAFD6F905D2B}" type="sibTrans" cxnId="{B664BF87-F4D0-7E41-B074-1EE1CD82A5D1}">
      <dgm:prSet/>
      <dgm:spPr/>
      <dgm:t>
        <a:bodyPr/>
        <a:lstStyle/>
        <a:p>
          <a:endParaRPr lang="en-GB"/>
        </a:p>
      </dgm:t>
    </dgm:pt>
    <dgm:pt modelId="{DBF573A0-504D-B64B-82F2-54326C275078}">
      <dgm:prSet/>
      <dgm:spPr/>
      <dgm:t>
        <a:bodyPr/>
        <a:lstStyle/>
        <a:p>
          <a:r>
            <a:rPr lang="en-GB" dirty="0"/>
            <a:t>If suspecting tinea capitis: </a:t>
          </a:r>
          <a:r>
            <a:rPr lang="en-GB" dirty="0" err="1"/>
            <a:t>trichogram</a:t>
          </a:r>
          <a:r>
            <a:rPr lang="en-GB" dirty="0"/>
            <a:t>, mycology culture (consider baseline LFT)</a:t>
          </a:r>
        </a:p>
      </dgm:t>
    </dgm:pt>
    <dgm:pt modelId="{72A98922-15AE-AE47-97E8-DCDCCC8B0C27}" type="parTrans" cxnId="{4B8A3C93-D2EC-2941-9968-9CB7634BA08A}">
      <dgm:prSet/>
      <dgm:spPr/>
      <dgm:t>
        <a:bodyPr/>
        <a:lstStyle/>
        <a:p>
          <a:endParaRPr lang="en-GB"/>
        </a:p>
      </dgm:t>
    </dgm:pt>
    <dgm:pt modelId="{4ED88435-3470-384D-9BF9-077E5B15A5F0}" type="sibTrans" cxnId="{4B8A3C93-D2EC-2941-9968-9CB7634BA08A}">
      <dgm:prSet/>
      <dgm:spPr/>
      <dgm:t>
        <a:bodyPr/>
        <a:lstStyle/>
        <a:p>
          <a:endParaRPr lang="en-GB"/>
        </a:p>
      </dgm:t>
    </dgm:pt>
    <dgm:pt modelId="{544020DB-C2B9-884F-9662-E89CB631C1A6}">
      <dgm:prSet/>
      <dgm:spPr/>
      <dgm:t>
        <a:bodyPr/>
        <a:lstStyle/>
        <a:p>
          <a:r>
            <a:rPr lang="en-GB" dirty="0"/>
            <a:t>AND PHOTOS!</a:t>
          </a:r>
        </a:p>
      </dgm:t>
    </dgm:pt>
    <dgm:pt modelId="{65B80874-73D2-454A-BB34-CD964BA0F640}" type="parTrans" cxnId="{B8D198B8-081D-C441-9F37-B0FC769546B5}">
      <dgm:prSet/>
      <dgm:spPr/>
      <dgm:t>
        <a:bodyPr/>
        <a:lstStyle/>
        <a:p>
          <a:endParaRPr lang="en-GB"/>
        </a:p>
      </dgm:t>
    </dgm:pt>
    <dgm:pt modelId="{E3AC4223-2A71-0849-854B-88A5EE9917D5}" type="sibTrans" cxnId="{B8D198B8-081D-C441-9F37-B0FC769546B5}">
      <dgm:prSet/>
      <dgm:spPr/>
      <dgm:t>
        <a:bodyPr/>
        <a:lstStyle/>
        <a:p>
          <a:endParaRPr lang="en-GB"/>
        </a:p>
      </dgm:t>
    </dgm:pt>
    <dgm:pt modelId="{722F5AB8-D3F1-324A-A7A8-4F20ED1C8069}" type="pres">
      <dgm:prSet presAssocID="{158FE1A5-7E2A-4B3F-8A56-6B7BAC572D8E}" presName="linear" presStyleCnt="0">
        <dgm:presLayoutVars>
          <dgm:animLvl val="lvl"/>
          <dgm:resizeHandles val="exact"/>
        </dgm:presLayoutVars>
      </dgm:prSet>
      <dgm:spPr/>
    </dgm:pt>
    <dgm:pt modelId="{B720FD8F-2EBD-9A4F-805D-EA16C37BA1CE}" type="pres">
      <dgm:prSet presAssocID="{080099DD-55B1-47CE-AC34-D83F5507F732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7ADCCF90-80BD-E84F-9E6B-4703EEAF65B6}" type="pres">
      <dgm:prSet presAssocID="{A8F4FAB9-B86A-493D-8A05-F03469A7A487}" presName="spacer" presStyleCnt="0"/>
      <dgm:spPr/>
    </dgm:pt>
    <dgm:pt modelId="{E11F75AC-E5AB-A240-BC49-5B568FCDEF9C}" type="pres">
      <dgm:prSet presAssocID="{5FFE1FC4-FEC9-42D2-9616-19A9F1F8A8DE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59D9E883-3044-9143-A122-046C2B5E5027}" type="pres">
      <dgm:prSet presAssocID="{88A2D9F4-67AA-4FBA-A8A5-50E90DAF4F65}" presName="spacer" presStyleCnt="0"/>
      <dgm:spPr/>
    </dgm:pt>
    <dgm:pt modelId="{4D48B1DD-C5E1-B648-9825-14E70BFACFF3}" type="pres">
      <dgm:prSet presAssocID="{FF68B07B-3E53-984A-85D1-8EABBB69132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957950BC-43B2-B54A-8ECC-3B817389A7DF}" type="pres">
      <dgm:prSet presAssocID="{E7AB980B-3E84-B240-A990-F674B75A777E}" presName="spacer" presStyleCnt="0"/>
      <dgm:spPr/>
    </dgm:pt>
    <dgm:pt modelId="{A19FF9E9-E9FA-C14A-B188-9C5B51C4BA3E}" type="pres">
      <dgm:prSet presAssocID="{DBF573A0-504D-B64B-82F2-54326C27507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39C4A75-A987-6C45-8187-321716AFC439}" type="pres">
      <dgm:prSet presAssocID="{4ED88435-3470-384D-9BF9-077E5B15A5F0}" presName="spacer" presStyleCnt="0"/>
      <dgm:spPr/>
    </dgm:pt>
    <dgm:pt modelId="{E3E63361-0F99-B940-94CD-E4CF45924FD2}" type="pres">
      <dgm:prSet presAssocID="{0E5EDD72-A6DA-AA41-86ED-0DEF1130F952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DDD7DAFA-D39B-374D-8A88-B53CA0F0E1FD}" type="pres">
      <dgm:prSet presAssocID="{D9FA8328-B494-FD41-8138-11DDD28B66D2}" presName="spacer" presStyleCnt="0"/>
      <dgm:spPr/>
    </dgm:pt>
    <dgm:pt modelId="{DED1B857-E023-554E-9186-BD7C220406D1}" type="pres">
      <dgm:prSet presAssocID="{DAFE8300-D0EB-9347-A94D-AA1BC9B7D4C9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6D230F17-E127-C64C-B741-816996801D5D}" type="pres">
      <dgm:prSet presAssocID="{165A1183-9E4F-6348-B96A-B9B2734B0565}" presName="spacer" presStyleCnt="0"/>
      <dgm:spPr/>
    </dgm:pt>
    <dgm:pt modelId="{D50AEF51-F982-8E4B-AC29-EA8A126D28D3}" type="pres">
      <dgm:prSet presAssocID="{FCEA48B5-4C38-1F49-B500-91335F487C2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FE5F692C-B079-234D-9F7A-258A1A6D64D7}" type="pres">
      <dgm:prSet presAssocID="{3E6A7252-04B8-0548-9CA2-BAFD6F905D2B}" presName="spacer" presStyleCnt="0"/>
      <dgm:spPr/>
    </dgm:pt>
    <dgm:pt modelId="{79296165-BD8B-2C4E-832B-CC307AD4AD2A}" type="pres">
      <dgm:prSet presAssocID="{544020DB-C2B9-884F-9662-E89CB631C1A6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66A3EC14-6B74-314D-994C-54EA33FC764B}" srcId="{158FE1A5-7E2A-4B3F-8A56-6B7BAC572D8E}" destId="{FF68B07B-3E53-984A-85D1-8EABBB691326}" srcOrd="2" destOrd="0" parTransId="{621A4C1E-60EC-BB49-A298-3E473BA69514}" sibTransId="{E7AB980B-3E84-B240-A990-F674B75A777E}"/>
    <dgm:cxn modelId="{808EC41D-BBA5-8849-86F4-0431E2AEF0FE}" type="presOf" srcId="{158FE1A5-7E2A-4B3F-8A56-6B7BAC572D8E}" destId="{722F5AB8-D3F1-324A-A7A8-4F20ED1C8069}" srcOrd="0" destOrd="0" presId="urn:microsoft.com/office/officeart/2005/8/layout/vList2"/>
    <dgm:cxn modelId="{C82F4E2B-6026-2046-B8B0-BEFD187345A7}" type="presOf" srcId="{DBF573A0-504D-B64B-82F2-54326C275078}" destId="{A19FF9E9-E9FA-C14A-B188-9C5B51C4BA3E}" srcOrd="0" destOrd="0" presId="urn:microsoft.com/office/officeart/2005/8/layout/vList2"/>
    <dgm:cxn modelId="{C1CA3A2C-F7F9-6D4E-B1EC-6B5B98E11DC7}" srcId="{158FE1A5-7E2A-4B3F-8A56-6B7BAC572D8E}" destId="{DAFE8300-D0EB-9347-A94D-AA1BC9B7D4C9}" srcOrd="5" destOrd="0" parTransId="{A7C119ED-E92E-EC41-A18E-18ACA185F7B2}" sibTransId="{165A1183-9E4F-6348-B96A-B9B2734B0565}"/>
    <dgm:cxn modelId="{A1D84739-03FB-4CAD-A7C1-9039873DB82F}" srcId="{158FE1A5-7E2A-4B3F-8A56-6B7BAC572D8E}" destId="{5FFE1FC4-FEC9-42D2-9616-19A9F1F8A8DE}" srcOrd="1" destOrd="0" parTransId="{D05E8ED1-AB64-4F37-A64A-FC29E0FAC139}" sibTransId="{88A2D9F4-67AA-4FBA-A8A5-50E90DAF4F65}"/>
    <dgm:cxn modelId="{55AAEC3C-7280-7946-BB4A-B0C562C14D18}" type="presOf" srcId="{DAFE8300-D0EB-9347-A94D-AA1BC9B7D4C9}" destId="{DED1B857-E023-554E-9186-BD7C220406D1}" srcOrd="0" destOrd="0" presId="urn:microsoft.com/office/officeart/2005/8/layout/vList2"/>
    <dgm:cxn modelId="{502BB364-42CF-374A-A682-21B3FDECFE84}" srcId="{158FE1A5-7E2A-4B3F-8A56-6B7BAC572D8E}" destId="{0E5EDD72-A6DA-AA41-86ED-0DEF1130F952}" srcOrd="4" destOrd="0" parTransId="{13C6FD0B-779E-FF44-AEC6-8FC78323FCAF}" sibTransId="{D9FA8328-B494-FD41-8138-11DDD28B66D2}"/>
    <dgm:cxn modelId="{F2107866-4EA6-5644-B6D0-D74052BE5496}" type="presOf" srcId="{080099DD-55B1-47CE-AC34-D83F5507F732}" destId="{B720FD8F-2EBD-9A4F-805D-EA16C37BA1CE}" srcOrd="0" destOrd="0" presId="urn:microsoft.com/office/officeart/2005/8/layout/vList2"/>
    <dgm:cxn modelId="{B664BF87-F4D0-7E41-B074-1EE1CD82A5D1}" srcId="{158FE1A5-7E2A-4B3F-8A56-6B7BAC572D8E}" destId="{FCEA48B5-4C38-1F49-B500-91335F487C2B}" srcOrd="6" destOrd="0" parTransId="{9264B71D-1468-834D-A2C0-8959630B2D25}" sibTransId="{3E6A7252-04B8-0548-9CA2-BAFD6F905D2B}"/>
    <dgm:cxn modelId="{0F3DF78B-CBE5-874B-9CB6-08A037A94A8C}" type="presOf" srcId="{544020DB-C2B9-884F-9662-E89CB631C1A6}" destId="{79296165-BD8B-2C4E-832B-CC307AD4AD2A}" srcOrd="0" destOrd="0" presId="urn:microsoft.com/office/officeart/2005/8/layout/vList2"/>
    <dgm:cxn modelId="{4B8A3C93-D2EC-2941-9968-9CB7634BA08A}" srcId="{158FE1A5-7E2A-4B3F-8A56-6B7BAC572D8E}" destId="{DBF573A0-504D-B64B-82F2-54326C275078}" srcOrd="3" destOrd="0" parTransId="{72A98922-15AE-AE47-97E8-DCDCCC8B0C27}" sibTransId="{4ED88435-3470-384D-9BF9-077E5B15A5F0}"/>
    <dgm:cxn modelId="{BD75E3B1-7713-E944-9460-377FD0B3796D}" type="presOf" srcId="{5FFE1FC4-FEC9-42D2-9616-19A9F1F8A8DE}" destId="{E11F75AC-E5AB-A240-BC49-5B568FCDEF9C}" srcOrd="0" destOrd="0" presId="urn:microsoft.com/office/officeart/2005/8/layout/vList2"/>
    <dgm:cxn modelId="{FCCB41B5-F83B-4C52-9E63-F3BD9407222A}" srcId="{158FE1A5-7E2A-4B3F-8A56-6B7BAC572D8E}" destId="{080099DD-55B1-47CE-AC34-D83F5507F732}" srcOrd="0" destOrd="0" parTransId="{8E1F1BA4-9561-4517-883B-2456E0077E76}" sibTransId="{A8F4FAB9-B86A-493D-8A05-F03469A7A487}"/>
    <dgm:cxn modelId="{B8D198B8-081D-C441-9F37-B0FC769546B5}" srcId="{158FE1A5-7E2A-4B3F-8A56-6B7BAC572D8E}" destId="{544020DB-C2B9-884F-9662-E89CB631C1A6}" srcOrd="7" destOrd="0" parTransId="{65B80874-73D2-454A-BB34-CD964BA0F640}" sibTransId="{E3AC4223-2A71-0849-854B-88A5EE9917D5}"/>
    <dgm:cxn modelId="{19AD61CD-DD13-C947-8917-6B383CDF9327}" type="presOf" srcId="{FF68B07B-3E53-984A-85D1-8EABBB691326}" destId="{4D48B1DD-C5E1-B648-9825-14E70BFACFF3}" srcOrd="0" destOrd="0" presId="urn:microsoft.com/office/officeart/2005/8/layout/vList2"/>
    <dgm:cxn modelId="{7F69DDD5-9711-D840-8880-AD0346A4B7C9}" type="presOf" srcId="{FCEA48B5-4C38-1F49-B500-91335F487C2B}" destId="{D50AEF51-F982-8E4B-AC29-EA8A126D28D3}" srcOrd="0" destOrd="0" presId="urn:microsoft.com/office/officeart/2005/8/layout/vList2"/>
    <dgm:cxn modelId="{B50549DA-2DDE-594B-A404-A143D2792645}" type="presOf" srcId="{0E5EDD72-A6DA-AA41-86ED-0DEF1130F952}" destId="{E3E63361-0F99-B940-94CD-E4CF45924FD2}" srcOrd="0" destOrd="0" presId="urn:microsoft.com/office/officeart/2005/8/layout/vList2"/>
    <dgm:cxn modelId="{D6DB0607-D34B-6E4E-98AB-3E77658208F2}" type="presParOf" srcId="{722F5AB8-D3F1-324A-A7A8-4F20ED1C8069}" destId="{B720FD8F-2EBD-9A4F-805D-EA16C37BA1CE}" srcOrd="0" destOrd="0" presId="urn:microsoft.com/office/officeart/2005/8/layout/vList2"/>
    <dgm:cxn modelId="{F6D87AE4-BA9D-AF48-B6DB-CB2E151DA6E1}" type="presParOf" srcId="{722F5AB8-D3F1-324A-A7A8-4F20ED1C8069}" destId="{7ADCCF90-80BD-E84F-9E6B-4703EEAF65B6}" srcOrd="1" destOrd="0" presId="urn:microsoft.com/office/officeart/2005/8/layout/vList2"/>
    <dgm:cxn modelId="{FF6945DC-DF50-A545-98DA-D3094BE249FD}" type="presParOf" srcId="{722F5AB8-D3F1-324A-A7A8-4F20ED1C8069}" destId="{E11F75AC-E5AB-A240-BC49-5B568FCDEF9C}" srcOrd="2" destOrd="0" presId="urn:microsoft.com/office/officeart/2005/8/layout/vList2"/>
    <dgm:cxn modelId="{503C43FF-2379-164F-85E4-F220A1579004}" type="presParOf" srcId="{722F5AB8-D3F1-324A-A7A8-4F20ED1C8069}" destId="{59D9E883-3044-9143-A122-046C2B5E5027}" srcOrd="3" destOrd="0" presId="urn:microsoft.com/office/officeart/2005/8/layout/vList2"/>
    <dgm:cxn modelId="{C86A8AD7-F178-5943-8BB6-523789AD4719}" type="presParOf" srcId="{722F5AB8-D3F1-324A-A7A8-4F20ED1C8069}" destId="{4D48B1DD-C5E1-B648-9825-14E70BFACFF3}" srcOrd="4" destOrd="0" presId="urn:microsoft.com/office/officeart/2005/8/layout/vList2"/>
    <dgm:cxn modelId="{47E07B1E-AFC9-2440-8461-0863AC24C13B}" type="presParOf" srcId="{722F5AB8-D3F1-324A-A7A8-4F20ED1C8069}" destId="{957950BC-43B2-B54A-8ECC-3B817389A7DF}" srcOrd="5" destOrd="0" presId="urn:microsoft.com/office/officeart/2005/8/layout/vList2"/>
    <dgm:cxn modelId="{EB3782BC-FD34-C449-BD72-2C8E03422EFE}" type="presParOf" srcId="{722F5AB8-D3F1-324A-A7A8-4F20ED1C8069}" destId="{A19FF9E9-E9FA-C14A-B188-9C5B51C4BA3E}" srcOrd="6" destOrd="0" presId="urn:microsoft.com/office/officeart/2005/8/layout/vList2"/>
    <dgm:cxn modelId="{DCF7FB9A-5855-F44D-817A-1F6007AF9BAF}" type="presParOf" srcId="{722F5AB8-D3F1-324A-A7A8-4F20ED1C8069}" destId="{A39C4A75-A987-6C45-8187-321716AFC439}" srcOrd="7" destOrd="0" presId="urn:microsoft.com/office/officeart/2005/8/layout/vList2"/>
    <dgm:cxn modelId="{5E88CC29-C4BE-A949-B69A-A713A2B919B3}" type="presParOf" srcId="{722F5AB8-D3F1-324A-A7A8-4F20ED1C8069}" destId="{E3E63361-0F99-B940-94CD-E4CF45924FD2}" srcOrd="8" destOrd="0" presId="urn:microsoft.com/office/officeart/2005/8/layout/vList2"/>
    <dgm:cxn modelId="{FF0DC83C-22B3-1540-B6AC-C5171C5DF5E0}" type="presParOf" srcId="{722F5AB8-D3F1-324A-A7A8-4F20ED1C8069}" destId="{DDD7DAFA-D39B-374D-8A88-B53CA0F0E1FD}" srcOrd="9" destOrd="0" presId="urn:microsoft.com/office/officeart/2005/8/layout/vList2"/>
    <dgm:cxn modelId="{1CED26B7-74D3-C54C-A3C5-F36FF9637295}" type="presParOf" srcId="{722F5AB8-D3F1-324A-A7A8-4F20ED1C8069}" destId="{DED1B857-E023-554E-9186-BD7C220406D1}" srcOrd="10" destOrd="0" presId="urn:microsoft.com/office/officeart/2005/8/layout/vList2"/>
    <dgm:cxn modelId="{0CC558D7-1B0D-244B-867D-3B9799609CBD}" type="presParOf" srcId="{722F5AB8-D3F1-324A-A7A8-4F20ED1C8069}" destId="{6D230F17-E127-C64C-B741-816996801D5D}" srcOrd="11" destOrd="0" presId="urn:microsoft.com/office/officeart/2005/8/layout/vList2"/>
    <dgm:cxn modelId="{A36DE43D-36BF-E34D-BA90-2C1617FF139C}" type="presParOf" srcId="{722F5AB8-D3F1-324A-A7A8-4F20ED1C8069}" destId="{D50AEF51-F982-8E4B-AC29-EA8A126D28D3}" srcOrd="12" destOrd="0" presId="urn:microsoft.com/office/officeart/2005/8/layout/vList2"/>
    <dgm:cxn modelId="{4BCCD0A0-C66C-3546-8FCA-593675F970EB}" type="presParOf" srcId="{722F5AB8-D3F1-324A-A7A8-4F20ED1C8069}" destId="{FE5F692C-B079-234D-9F7A-258A1A6D64D7}" srcOrd="13" destOrd="0" presId="urn:microsoft.com/office/officeart/2005/8/layout/vList2"/>
    <dgm:cxn modelId="{D096DD54-C6C8-F442-9862-854C3CF26867}" type="presParOf" srcId="{722F5AB8-D3F1-324A-A7A8-4F20ED1C8069}" destId="{79296165-BD8B-2C4E-832B-CC307AD4AD2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34514E-8917-D440-8BD4-E2405FF007D9}" type="doc">
      <dgm:prSet loTypeId="urn:microsoft.com/office/officeart/2005/8/layout/process1" loCatId="" qsTypeId="urn:microsoft.com/office/officeart/2005/8/quickstyle/simple5" qsCatId="simple" csTypeId="urn:microsoft.com/office/officeart/2005/8/colors/accent6_2" csCatId="accent6" phldr="1"/>
      <dgm:spPr/>
    </dgm:pt>
    <dgm:pt modelId="{E0C12DFE-BD68-CC42-BAC2-227BD8D0CE30}">
      <dgm:prSet phldrT="[Text]"/>
      <dgm:spPr/>
      <dgm:t>
        <a:bodyPr/>
        <a:lstStyle/>
        <a:p>
          <a:r>
            <a:rPr lang="en-GB" dirty="0"/>
            <a:t>Pre predictive  probability, history, examination, </a:t>
          </a:r>
          <a:r>
            <a:rPr lang="en-GB" dirty="0" err="1"/>
            <a:t>trichoscopy</a:t>
          </a:r>
          <a:r>
            <a:rPr lang="en-GB" dirty="0"/>
            <a:t>, bloods, biopsy</a:t>
          </a:r>
        </a:p>
      </dgm:t>
    </dgm:pt>
    <dgm:pt modelId="{928DD70B-4E9B-F344-A877-E3DCF358F2D4}" type="parTrans" cxnId="{1035F1C4-2ADC-4D49-8F38-ADD0DEA41799}">
      <dgm:prSet/>
      <dgm:spPr/>
      <dgm:t>
        <a:bodyPr/>
        <a:lstStyle/>
        <a:p>
          <a:endParaRPr lang="en-GB"/>
        </a:p>
      </dgm:t>
    </dgm:pt>
    <dgm:pt modelId="{AEA2843E-37AE-BC43-9E4E-BA8D0E1899D5}" type="sibTrans" cxnId="{1035F1C4-2ADC-4D49-8F38-ADD0DEA41799}">
      <dgm:prSet/>
      <dgm:spPr/>
      <dgm:t>
        <a:bodyPr/>
        <a:lstStyle/>
        <a:p>
          <a:endParaRPr lang="en-GB"/>
        </a:p>
      </dgm:t>
    </dgm:pt>
    <dgm:pt modelId="{E80E09D1-EB2A-1847-86DA-2D5448019211}">
      <dgm:prSet phldrT="[Text]"/>
      <dgm:spPr/>
      <dgm:t>
        <a:bodyPr/>
        <a:lstStyle/>
        <a:p>
          <a:r>
            <a:rPr lang="en-GB" dirty="0"/>
            <a:t>Scarring or non scarring, inflammatory or not, Diffuse or pattern or patchy</a:t>
          </a:r>
        </a:p>
      </dgm:t>
    </dgm:pt>
    <dgm:pt modelId="{46F9CC62-8EA7-7844-A100-218E02823200}" type="parTrans" cxnId="{3325B8DB-4E4C-8F4B-9559-A7093318EC3E}">
      <dgm:prSet/>
      <dgm:spPr/>
      <dgm:t>
        <a:bodyPr/>
        <a:lstStyle/>
        <a:p>
          <a:endParaRPr lang="en-GB"/>
        </a:p>
      </dgm:t>
    </dgm:pt>
    <dgm:pt modelId="{BC8A6514-8598-5348-9814-1055101EA160}" type="sibTrans" cxnId="{3325B8DB-4E4C-8F4B-9559-A7093318EC3E}">
      <dgm:prSet/>
      <dgm:spPr/>
      <dgm:t>
        <a:bodyPr/>
        <a:lstStyle/>
        <a:p>
          <a:endParaRPr lang="en-GB"/>
        </a:p>
      </dgm:t>
    </dgm:pt>
    <dgm:pt modelId="{6EEEE8A4-4F11-A748-98A5-AF045EB5EA66}">
      <dgm:prSet phldrT="[Text]"/>
      <dgm:spPr/>
      <dgm:t>
        <a:bodyPr/>
        <a:lstStyle/>
        <a:p>
          <a:r>
            <a:rPr lang="en-GB" dirty="0"/>
            <a:t>Specific diagnosis</a:t>
          </a:r>
        </a:p>
      </dgm:t>
    </dgm:pt>
    <dgm:pt modelId="{A6FEC974-0333-1D4F-B9F9-FDF8A22D4823}" type="parTrans" cxnId="{FA196D0B-D2B2-AB48-9B8A-520B0373EF11}">
      <dgm:prSet/>
      <dgm:spPr/>
      <dgm:t>
        <a:bodyPr/>
        <a:lstStyle/>
        <a:p>
          <a:endParaRPr lang="en-GB"/>
        </a:p>
      </dgm:t>
    </dgm:pt>
    <dgm:pt modelId="{B993E39F-04A3-D74B-9F5C-3A9F1595627F}" type="sibTrans" cxnId="{FA196D0B-D2B2-AB48-9B8A-520B0373EF11}">
      <dgm:prSet/>
      <dgm:spPr/>
      <dgm:t>
        <a:bodyPr/>
        <a:lstStyle/>
        <a:p>
          <a:endParaRPr lang="en-GB"/>
        </a:p>
      </dgm:t>
    </dgm:pt>
    <dgm:pt modelId="{F8C7C364-7267-214C-A0BC-96CFA1B8A3CE}" type="pres">
      <dgm:prSet presAssocID="{6F34514E-8917-D440-8BD4-E2405FF007D9}" presName="Name0" presStyleCnt="0">
        <dgm:presLayoutVars>
          <dgm:dir/>
          <dgm:resizeHandles val="exact"/>
        </dgm:presLayoutVars>
      </dgm:prSet>
      <dgm:spPr/>
    </dgm:pt>
    <dgm:pt modelId="{433E1228-8573-BB46-917D-008E20556A76}" type="pres">
      <dgm:prSet presAssocID="{E0C12DFE-BD68-CC42-BAC2-227BD8D0CE30}" presName="node" presStyleLbl="node1" presStyleIdx="0" presStyleCnt="3">
        <dgm:presLayoutVars>
          <dgm:bulletEnabled val="1"/>
        </dgm:presLayoutVars>
      </dgm:prSet>
      <dgm:spPr/>
    </dgm:pt>
    <dgm:pt modelId="{ADF18064-B044-924C-B2F7-87E43036473F}" type="pres">
      <dgm:prSet presAssocID="{AEA2843E-37AE-BC43-9E4E-BA8D0E1899D5}" presName="sibTrans" presStyleLbl="sibTrans2D1" presStyleIdx="0" presStyleCnt="2"/>
      <dgm:spPr/>
    </dgm:pt>
    <dgm:pt modelId="{BEF52887-D31C-034B-9B1A-884F141CBF82}" type="pres">
      <dgm:prSet presAssocID="{AEA2843E-37AE-BC43-9E4E-BA8D0E1899D5}" presName="connectorText" presStyleLbl="sibTrans2D1" presStyleIdx="0" presStyleCnt="2"/>
      <dgm:spPr/>
    </dgm:pt>
    <dgm:pt modelId="{150E5844-7381-B84C-A457-AF256E1AFFA4}" type="pres">
      <dgm:prSet presAssocID="{E80E09D1-EB2A-1847-86DA-2D5448019211}" presName="node" presStyleLbl="node1" presStyleIdx="1" presStyleCnt="3">
        <dgm:presLayoutVars>
          <dgm:bulletEnabled val="1"/>
        </dgm:presLayoutVars>
      </dgm:prSet>
      <dgm:spPr/>
    </dgm:pt>
    <dgm:pt modelId="{39F0AC42-99F0-9548-A47C-272FB267D459}" type="pres">
      <dgm:prSet presAssocID="{BC8A6514-8598-5348-9814-1055101EA160}" presName="sibTrans" presStyleLbl="sibTrans2D1" presStyleIdx="1" presStyleCnt="2"/>
      <dgm:spPr/>
    </dgm:pt>
    <dgm:pt modelId="{A310653B-400B-554C-B7DD-6B8700D34400}" type="pres">
      <dgm:prSet presAssocID="{BC8A6514-8598-5348-9814-1055101EA160}" presName="connectorText" presStyleLbl="sibTrans2D1" presStyleIdx="1" presStyleCnt="2"/>
      <dgm:spPr/>
    </dgm:pt>
    <dgm:pt modelId="{A47B8620-82DF-9141-BEC6-403C9C9D9E90}" type="pres">
      <dgm:prSet presAssocID="{6EEEE8A4-4F11-A748-98A5-AF045EB5EA66}" presName="node" presStyleLbl="node1" presStyleIdx="2" presStyleCnt="3">
        <dgm:presLayoutVars>
          <dgm:bulletEnabled val="1"/>
        </dgm:presLayoutVars>
      </dgm:prSet>
      <dgm:spPr/>
    </dgm:pt>
  </dgm:ptLst>
  <dgm:cxnLst>
    <dgm:cxn modelId="{FA196D0B-D2B2-AB48-9B8A-520B0373EF11}" srcId="{6F34514E-8917-D440-8BD4-E2405FF007D9}" destId="{6EEEE8A4-4F11-A748-98A5-AF045EB5EA66}" srcOrd="2" destOrd="0" parTransId="{A6FEC974-0333-1D4F-B9F9-FDF8A22D4823}" sibTransId="{B993E39F-04A3-D74B-9F5C-3A9F1595627F}"/>
    <dgm:cxn modelId="{274E583F-5568-1649-8D5D-6DFF7F91629F}" type="presOf" srcId="{AEA2843E-37AE-BC43-9E4E-BA8D0E1899D5}" destId="{BEF52887-D31C-034B-9B1A-884F141CBF82}" srcOrd="1" destOrd="0" presId="urn:microsoft.com/office/officeart/2005/8/layout/process1"/>
    <dgm:cxn modelId="{C6B83E64-0D73-4B40-8604-FC192AA5DF67}" type="presOf" srcId="{6EEEE8A4-4F11-A748-98A5-AF045EB5EA66}" destId="{A47B8620-82DF-9141-BEC6-403C9C9D9E90}" srcOrd="0" destOrd="0" presId="urn:microsoft.com/office/officeart/2005/8/layout/process1"/>
    <dgm:cxn modelId="{D8CEE969-5C1F-4841-AC84-6413F3991FE9}" type="presOf" srcId="{6F34514E-8917-D440-8BD4-E2405FF007D9}" destId="{F8C7C364-7267-214C-A0BC-96CFA1B8A3CE}" srcOrd="0" destOrd="0" presId="urn:microsoft.com/office/officeart/2005/8/layout/process1"/>
    <dgm:cxn modelId="{06717A79-6AE1-3640-AAAE-13CC0EC123CF}" type="presOf" srcId="{AEA2843E-37AE-BC43-9E4E-BA8D0E1899D5}" destId="{ADF18064-B044-924C-B2F7-87E43036473F}" srcOrd="0" destOrd="0" presId="urn:microsoft.com/office/officeart/2005/8/layout/process1"/>
    <dgm:cxn modelId="{CBDED68E-8DED-0C4B-8899-1119ED9B45E0}" type="presOf" srcId="{E80E09D1-EB2A-1847-86DA-2D5448019211}" destId="{150E5844-7381-B84C-A457-AF256E1AFFA4}" srcOrd="0" destOrd="0" presId="urn:microsoft.com/office/officeart/2005/8/layout/process1"/>
    <dgm:cxn modelId="{AAD47DB4-C102-F04A-AA67-FAE16C909304}" type="presOf" srcId="{E0C12DFE-BD68-CC42-BAC2-227BD8D0CE30}" destId="{433E1228-8573-BB46-917D-008E20556A76}" srcOrd="0" destOrd="0" presId="urn:microsoft.com/office/officeart/2005/8/layout/process1"/>
    <dgm:cxn modelId="{1035F1C4-2ADC-4D49-8F38-ADD0DEA41799}" srcId="{6F34514E-8917-D440-8BD4-E2405FF007D9}" destId="{E0C12DFE-BD68-CC42-BAC2-227BD8D0CE30}" srcOrd="0" destOrd="0" parTransId="{928DD70B-4E9B-F344-A877-E3DCF358F2D4}" sibTransId="{AEA2843E-37AE-BC43-9E4E-BA8D0E1899D5}"/>
    <dgm:cxn modelId="{0717E7CE-0002-6742-A93F-4236FEF1C5B0}" type="presOf" srcId="{BC8A6514-8598-5348-9814-1055101EA160}" destId="{A310653B-400B-554C-B7DD-6B8700D34400}" srcOrd="1" destOrd="0" presId="urn:microsoft.com/office/officeart/2005/8/layout/process1"/>
    <dgm:cxn modelId="{3325B8DB-4E4C-8F4B-9559-A7093318EC3E}" srcId="{6F34514E-8917-D440-8BD4-E2405FF007D9}" destId="{E80E09D1-EB2A-1847-86DA-2D5448019211}" srcOrd="1" destOrd="0" parTransId="{46F9CC62-8EA7-7844-A100-218E02823200}" sibTransId="{BC8A6514-8598-5348-9814-1055101EA160}"/>
    <dgm:cxn modelId="{DB1D69DC-0182-8041-B004-DAA27EEECBAA}" type="presOf" srcId="{BC8A6514-8598-5348-9814-1055101EA160}" destId="{39F0AC42-99F0-9548-A47C-272FB267D459}" srcOrd="0" destOrd="0" presId="urn:microsoft.com/office/officeart/2005/8/layout/process1"/>
    <dgm:cxn modelId="{2BFD955F-2DD0-3347-9DFD-176F47F5FC1D}" type="presParOf" srcId="{F8C7C364-7267-214C-A0BC-96CFA1B8A3CE}" destId="{433E1228-8573-BB46-917D-008E20556A76}" srcOrd="0" destOrd="0" presId="urn:microsoft.com/office/officeart/2005/8/layout/process1"/>
    <dgm:cxn modelId="{9178EDFA-B897-B446-B056-006F18F5A444}" type="presParOf" srcId="{F8C7C364-7267-214C-A0BC-96CFA1B8A3CE}" destId="{ADF18064-B044-924C-B2F7-87E43036473F}" srcOrd="1" destOrd="0" presId="urn:microsoft.com/office/officeart/2005/8/layout/process1"/>
    <dgm:cxn modelId="{FC3F1ACD-25D2-1D4B-A69F-0D5B014FACDD}" type="presParOf" srcId="{ADF18064-B044-924C-B2F7-87E43036473F}" destId="{BEF52887-D31C-034B-9B1A-884F141CBF82}" srcOrd="0" destOrd="0" presId="urn:microsoft.com/office/officeart/2005/8/layout/process1"/>
    <dgm:cxn modelId="{ABCA7D55-98D7-764E-9A16-859EE43F0646}" type="presParOf" srcId="{F8C7C364-7267-214C-A0BC-96CFA1B8A3CE}" destId="{150E5844-7381-B84C-A457-AF256E1AFFA4}" srcOrd="2" destOrd="0" presId="urn:microsoft.com/office/officeart/2005/8/layout/process1"/>
    <dgm:cxn modelId="{D44BC6FC-FFE7-514F-A855-652FFA9BDA33}" type="presParOf" srcId="{F8C7C364-7267-214C-A0BC-96CFA1B8A3CE}" destId="{39F0AC42-99F0-9548-A47C-272FB267D459}" srcOrd="3" destOrd="0" presId="urn:microsoft.com/office/officeart/2005/8/layout/process1"/>
    <dgm:cxn modelId="{6069AED6-FA24-3B4B-9C0D-FB74AF6E4199}" type="presParOf" srcId="{39F0AC42-99F0-9548-A47C-272FB267D459}" destId="{A310653B-400B-554C-B7DD-6B8700D34400}" srcOrd="0" destOrd="0" presId="urn:microsoft.com/office/officeart/2005/8/layout/process1"/>
    <dgm:cxn modelId="{CD63D000-EE67-8E40-9BB7-2EDFAD0A612A}" type="presParOf" srcId="{F8C7C364-7267-214C-A0BC-96CFA1B8A3CE}" destId="{A47B8620-82DF-9141-BEC6-403C9C9D9E9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527028-5ACF-4CB1-BAEF-35FA29173E44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393E7A6-BEA5-4FFF-975D-2D3FA5AB2B53}">
      <dgm:prSet/>
      <dgm:spPr/>
      <dgm:t>
        <a:bodyPr/>
        <a:lstStyle/>
        <a:p>
          <a:r>
            <a:rPr lang="en-US"/>
            <a:t>Validate</a:t>
          </a:r>
        </a:p>
      </dgm:t>
    </dgm:pt>
    <dgm:pt modelId="{4F16B9AA-CC31-46D8-8A88-95AB9E327A80}" type="parTrans" cxnId="{D99C6220-2718-4C0E-A5C5-9FD93D838870}">
      <dgm:prSet/>
      <dgm:spPr/>
      <dgm:t>
        <a:bodyPr/>
        <a:lstStyle/>
        <a:p>
          <a:endParaRPr lang="en-US"/>
        </a:p>
      </dgm:t>
    </dgm:pt>
    <dgm:pt modelId="{0C2F4CC3-032E-48C4-8245-88D536365DB1}" type="sibTrans" cxnId="{D99C6220-2718-4C0E-A5C5-9FD93D838870}">
      <dgm:prSet/>
      <dgm:spPr/>
      <dgm:t>
        <a:bodyPr/>
        <a:lstStyle/>
        <a:p>
          <a:endParaRPr lang="en-US"/>
        </a:p>
      </dgm:t>
    </dgm:pt>
    <dgm:pt modelId="{175BCBD6-F4AC-4039-8C59-E0199FA35785}">
      <dgm:prSet/>
      <dgm:spPr/>
      <dgm:t>
        <a:bodyPr/>
        <a:lstStyle/>
        <a:p>
          <a:r>
            <a:rPr lang="en-US"/>
            <a:t>Validate the patient’s experience (avoid gas lighting) </a:t>
          </a:r>
        </a:p>
      </dgm:t>
    </dgm:pt>
    <dgm:pt modelId="{3E264666-2CE6-473F-A9B7-66DB98BC38C2}" type="parTrans" cxnId="{7C8477BC-5B16-483A-9D82-1926C2CDEC28}">
      <dgm:prSet/>
      <dgm:spPr/>
      <dgm:t>
        <a:bodyPr/>
        <a:lstStyle/>
        <a:p>
          <a:endParaRPr lang="en-US"/>
        </a:p>
      </dgm:t>
    </dgm:pt>
    <dgm:pt modelId="{CEC8A81D-DDF3-4358-B486-82B50660AF0D}" type="sibTrans" cxnId="{7C8477BC-5B16-483A-9D82-1926C2CDEC28}">
      <dgm:prSet/>
      <dgm:spPr/>
      <dgm:t>
        <a:bodyPr/>
        <a:lstStyle/>
        <a:p>
          <a:endParaRPr lang="en-US"/>
        </a:p>
      </dgm:t>
    </dgm:pt>
    <dgm:pt modelId="{897B71B9-9021-44EB-B7DC-7D5A9D6988AF}">
      <dgm:prSet/>
      <dgm:spPr/>
      <dgm:t>
        <a:bodyPr/>
        <a:lstStyle/>
        <a:p>
          <a:r>
            <a:rPr lang="en-US"/>
            <a:t>Confirm</a:t>
          </a:r>
        </a:p>
      </dgm:t>
    </dgm:pt>
    <dgm:pt modelId="{7B2528DE-96E6-400B-B873-2E170F900872}" type="parTrans" cxnId="{5BFA445A-F2AD-4BED-BDD4-D1B8ACF2DC77}">
      <dgm:prSet/>
      <dgm:spPr/>
      <dgm:t>
        <a:bodyPr/>
        <a:lstStyle/>
        <a:p>
          <a:endParaRPr lang="en-US"/>
        </a:p>
      </dgm:t>
    </dgm:pt>
    <dgm:pt modelId="{A05A5223-65D9-4C62-AB74-1CDFC2823B9F}" type="sibTrans" cxnId="{5BFA445A-F2AD-4BED-BDD4-D1B8ACF2DC77}">
      <dgm:prSet/>
      <dgm:spPr/>
      <dgm:t>
        <a:bodyPr/>
        <a:lstStyle/>
        <a:p>
          <a:endParaRPr lang="en-US"/>
        </a:p>
      </dgm:t>
    </dgm:pt>
    <dgm:pt modelId="{23DD7BF9-911C-4597-BE2E-23AD43E6266B}">
      <dgm:prSet/>
      <dgm:spPr/>
      <dgm:t>
        <a:bodyPr/>
        <a:lstStyle/>
        <a:p>
          <a:r>
            <a:rPr lang="en-US"/>
            <a:t>Confirm the diagnosis &amp; Explain it </a:t>
          </a:r>
        </a:p>
      </dgm:t>
    </dgm:pt>
    <dgm:pt modelId="{5F83A57F-EE10-407E-85D2-3A540F29858E}" type="parTrans" cxnId="{357055B4-47E0-4541-92D0-B32DBC332CEC}">
      <dgm:prSet/>
      <dgm:spPr/>
      <dgm:t>
        <a:bodyPr/>
        <a:lstStyle/>
        <a:p>
          <a:endParaRPr lang="en-US"/>
        </a:p>
      </dgm:t>
    </dgm:pt>
    <dgm:pt modelId="{A01DB2AA-AAFA-4318-A3ED-DB4830220BCA}" type="sibTrans" cxnId="{357055B4-47E0-4541-92D0-B32DBC332CEC}">
      <dgm:prSet/>
      <dgm:spPr/>
      <dgm:t>
        <a:bodyPr/>
        <a:lstStyle/>
        <a:p>
          <a:endParaRPr lang="en-US"/>
        </a:p>
      </dgm:t>
    </dgm:pt>
    <dgm:pt modelId="{46E6B00C-22DE-4F48-9CF8-9CBE0EE9736F}">
      <dgm:prSet/>
      <dgm:spPr/>
      <dgm:t>
        <a:bodyPr/>
        <a:lstStyle/>
        <a:p>
          <a:r>
            <a:rPr lang="en-US"/>
            <a:t>Explain</a:t>
          </a:r>
        </a:p>
      </dgm:t>
    </dgm:pt>
    <dgm:pt modelId="{CCB4EB2B-7030-467D-89B0-2AE52252DB0F}" type="parTrans" cxnId="{91243294-E0E1-4C42-8CA9-CEC3B9FC81A7}">
      <dgm:prSet/>
      <dgm:spPr/>
      <dgm:t>
        <a:bodyPr/>
        <a:lstStyle/>
        <a:p>
          <a:endParaRPr lang="en-US"/>
        </a:p>
      </dgm:t>
    </dgm:pt>
    <dgm:pt modelId="{24D302FA-95B5-4413-8641-99C9F1FF902E}" type="sibTrans" cxnId="{91243294-E0E1-4C42-8CA9-CEC3B9FC81A7}">
      <dgm:prSet/>
      <dgm:spPr/>
      <dgm:t>
        <a:bodyPr/>
        <a:lstStyle/>
        <a:p>
          <a:endParaRPr lang="en-US"/>
        </a:p>
      </dgm:t>
    </dgm:pt>
    <dgm:pt modelId="{C6D0306A-804C-4028-9448-A49851F599C0}">
      <dgm:prSet/>
      <dgm:spPr/>
      <dgm:t>
        <a:bodyPr/>
        <a:lstStyle/>
        <a:p>
          <a:r>
            <a:rPr lang="en-US"/>
            <a:t>Explain the options/treatments/signpost</a:t>
          </a:r>
        </a:p>
      </dgm:t>
    </dgm:pt>
    <dgm:pt modelId="{5A92338F-657D-426A-BAB8-851B8CA629DD}" type="parTrans" cxnId="{93BD633F-7336-4035-A896-AA3F1BF95DE2}">
      <dgm:prSet/>
      <dgm:spPr/>
      <dgm:t>
        <a:bodyPr/>
        <a:lstStyle/>
        <a:p>
          <a:endParaRPr lang="en-US"/>
        </a:p>
      </dgm:t>
    </dgm:pt>
    <dgm:pt modelId="{F1E66ED4-1BD3-4C97-922C-3FA86DC6616C}" type="sibTrans" cxnId="{93BD633F-7336-4035-A896-AA3F1BF95DE2}">
      <dgm:prSet/>
      <dgm:spPr/>
      <dgm:t>
        <a:bodyPr/>
        <a:lstStyle/>
        <a:p>
          <a:endParaRPr lang="en-US"/>
        </a:p>
      </dgm:t>
    </dgm:pt>
    <dgm:pt modelId="{2042A9F3-DF6F-4378-9FAC-E53B3A6AB8B9}">
      <dgm:prSet/>
      <dgm:spPr/>
      <dgm:t>
        <a:bodyPr/>
        <a:lstStyle/>
        <a:p>
          <a:r>
            <a:rPr lang="en-US"/>
            <a:t>Be</a:t>
          </a:r>
        </a:p>
      </dgm:t>
    </dgm:pt>
    <dgm:pt modelId="{6436BDEA-C45F-452F-A075-F91DE38012BA}" type="parTrans" cxnId="{8D4E87A2-2E26-4A55-97AA-FE136DB4DAA8}">
      <dgm:prSet/>
      <dgm:spPr/>
      <dgm:t>
        <a:bodyPr/>
        <a:lstStyle/>
        <a:p>
          <a:endParaRPr lang="en-US"/>
        </a:p>
      </dgm:t>
    </dgm:pt>
    <dgm:pt modelId="{9396C7B9-B7F5-4221-A523-C886D71D527B}" type="sibTrans" cxnId="{8D4E87A2-2E26-4A55-97AA-FE136DB4DAA8}">
      <dgm:prSet/>
      <dgm:spPr/>
      <dgm:t>
        <a:bodyPr/>
        <a:lstStyle/>
        <a:p>
          <a:endParaRPr lang="en-US"/>
        </a:p>
      </dgm:t>
    </dgm:pt>
    <dgm:pt modelId="{3AF91738-ADFD-450E-816A-FB0BDD0B9A70}">
      <dgm:prSet/>
      <dgm:spPr/>
      <dgm:t>
        <a:bodyPr/>
        <a:lstStyle/>
        <a:p>
          <a:r>
            <a:rPr lang="en-US"/>
            <a:t>Be holistic </a:t>
          </a:r>
        </a:p>
      </dgm:t>
    </dgm:pt>
    <dgm:pt modelId="{CEA2B0E8-CDD3-4E24-9303-8F1914B25A7F}" type="parTrans" cxnId="{DAA9C6D2-9743-44AB-8A32-C5CC88366C6D}">
      <dgm:prSet/>
      <dgm:spPr/>
      <dgm:t>
        <a:bodyPr/>
        <a:lstStyle/>
        <a:p>
          <a:endParaRPr lang="en-US"/>
        </a:p>
      </dgm:t>
    </dgm:pt>
    <dgm:pt modelId="{033D7985-3B74-4575-A01D-A8C702D180E1}" type="sibTrans" cxnId="{DAA9C6D2-9743-44AB-8A32-C5CC88366C6D}">
      <dgm:prSet/>
      <dgm:spPr/>
      <dgm:t>
        <a:bodyPr/>
        <a:lstStyle/>
        <a:p>
          <a:endParaRPr lang="en-US"/>
        </a:p>
      </dgm:t>
    </dgm:pt>
    <dgm:pt modelId="{07F7AD1D-8395-45FC-99EF-00173CD905DE}">
      <dgm:prSet/>
      <dgm:spPr/>
      <dgm:t>
        <a:bodyPr/>
        <a:lstStyle/>
        <a:p>
          <a:r>
            <a:rPr lang="en-US"/>
            <a:t>Offer</a:t>
          </a:r>
        </a:p>
      </dgm:t>
    </dgm:pt>
    <dgm:pt modelId="{05FD0A76-2632-4C91-A04E-7FB6EEF9382B}" type="parTrans" cxnId="{D1C8BEE7-3B6E-4AF9-BBE3-FE3A5845FB00}">
      <dgm:prSet/>
      <dgm:spPr/>
      <dgm:t>
        <a:bodyPr/>
        <a:lstStyle/>
        <a:p>
          <a:endParaRPr lang="en-US"/>
        </a:p>
      </dgm:t>
    </dgm:pt>
    <dgm:pt modelId="{34962C8C-BFD2-467F-AC96-DC1520F2572C}" type="sibTrans" cxnId="{D1C8BEE7-3B6E-4AF9-BBE3-FE3A5845FB00}">
      <dgm:prSet/>
      <dgm:spPr/>
      <dgm:t>
        <a:bodyPr/>
        <a:lstStyle/>
        <a:p>
          <a:endParaRPr lang="en-US"/>
        </a:p>
      </dgm:t>
    </dgm:pt>
    <dgm:pt modelId="{9020CAA7-8CCC-4E4D-A8FF-891032CD8F58}">
      <dgm:prSet/>
      <dgm:spPr/>
      <dgm:t>
        <a:bodyPr/>
        <a:lstStyle/>
        <a:p>
          <a:r>
            <a:rPr lang="en-US" dirty="0"/>
            <a:t>Offer follow up and/or referral </a:t>
          </a:r>
        </a:p>
      </dgm:t>
    </dgm:pt>
    <dgm:pt modelId="{7B797640-285F-4B78-AECE-54680AFF46B9}" type="parTrans" cxnId="{B38DD529-4DEF-48E8-A704-CF1AAF9BA7BD}">
      <dgm:prSet/>
      <dgm:spPr/>
      <dgm:t>
        <a:bodyPr/>
        <a:lstStyle/>
        <a:p>
          <a:endParaRPr lang="en-US"/>
        </a:p>
      </dgm:t>
    </dgm:pt>
    <dgm:pt modelId="{7A8423DD-9EFC-433A-BFD2-EF7AD1F6E21C}" type="sibTrans" cxnId="{B38DD529-4DEF-48E8-A704-CF1AAF9BA7BD}">
      <dgm:prSet/>
      <dgm:spPr/>
      <dgm:t>
        <a:bodyPr/>
        <a:lstStyle/>
        <a:p>
          <a:endParaRPr lang="en-US"/>
        </a:p>
      </dgm:t>
    </dgm:pt>
    <dgm:pt modelId="{E658BDBF-EA20-1446-B4A2-CA26A2AD405C}" type="pres">
      <dgm:prSet presAssocID="{AB527028-5ACF-4CB1-BAEF-35FA29173E44}" presName="Name0" presStyleCnt="0">
        <dgm:presLayoutVars>
          <dgm:dir/>
          <dgm:animLvl val="lvl"/>
          <dgm:resizeHandles val="exact"/>
        </dgm:presLayoutVars>
      </dgm:prSet>
      <dgm:spPr/>
    </dgm:pt>
    <dgm:pt modelId="{31FEE0C2-B3BB-DB47-876C-B9EBE7DBF2EB}" type="pres">
      <dgm:prSet presAssocID="{07F7AD1D-8395-45FC-99EF-00173CD905DE}" presName="boxAndChildren" presStyleCnt="0"/>
      <dgm:spPr/>
    </dgm:pt>
    <dgm:pt modelId="{1C59F064-50B3-5444-B2B2-1724C0E9DF83}" type="pres">
      <dgm:prSet presAssocID="{07F7AD1D-8395-45FC-99EF-00173CD905DE}" presName="parentTextBox" presStyleLbl="alignNode1" presStyleIdx="0" presStyleCnt="5"/>
      <dgm:spPr/>
    </dgm:pt>
    <dgm:pt modelId="{19D089C6-D018-2D4B-A95C-F4F769665916}" type="pres">
      <dgm:prSet presAssocID="{07F7AD1D-8395-45FC-99EF-00173CD905DE}" presName="descendantBox" presStyleLbl="bgAccFollowNode1" presStyleIdx="0" presStyleCnt="5"/>
      <dgm:spPr/>
    </dgm:pt>
    <dgm:pt modelId="{A79E41D8-9D83-E146-B8AE-408098C34C74}" type="pres">
      <dgm:prSet presAssocID="{9396C7B9-B7F5-4221-A523-C886D71D527B}" presName="sp" presStyleCnt="0"/>
      <dgm:spPr/>
    </dgm:pt>
    <dgm:pt modelId="{3BB5F025-57FE-DA4A-89CA-906D88BF04A3}" type="pres">
      <dgm:prSet presAssocID="{2042A9F3-DF6F-4378-9FAC-E53B3A6AB8B9}" presName="arrowAndChildren" presStyleCnt="0"/>
      <dgm:spPr/>
    </dgm:pt>
    <dgm:pt modelId="{A72E94C8-F336-304A-965B-9E2CB51CED70}" type="pres">
      <dgm:prSet presAssocID="{2042A9F3-DF6F-4378-9FAC-E53B3A6AB8B9}" presName="parentTextArrow" presStyleLbl="node1" presStyleIdx="0" presStyleCnt="0"/>
      <dgm:spPr/>
    </dgm:pt>
    <dgm:pt modelId="{D2100AE6-7BD5-0142-84C0-332D2724100C}" type="pres">
      <dgm:prSet presAssocID="{2042A9F3-DF6F-4378-9FAC-E53B3A6AB8B9}" presName="arrow" presStyleLbl="alignNode1" presStyleIdx="1" presStyleCnt="5"/>
      <dgm:spPr/>
    </dgm:pt>
    <dgm:pt modelId="{74B78E95-20C9-0743-AB0F-814D75245400}" type="pres">
      <dgm:prSet presAssocID="{2042A9F3-DF6F-4378-9FAC-E53B3A6AB8B9}" presName="descendantArrow" presStyleLbl="bgAccFollowNode1" presStyleIdx="1" presStyleCnt="5"/>
      <dgm:spPr/>
    </dgm:pt>
    <dgm:pt modelId="{074B99EB-ED0E-3145-87A4-2F3F3EE253A9}" type="pres">
      <dgm:prSet presAssocID="{24D302FA-95B5-4413-8641-99C9F1FF902E}" presName="sp" presStyleCnt="0"/>
      <dgm:spPr/>
    </dgm:pt>
    <dgm:pt modelId="{21B66F3C-515F-8C42-91CF-58F685616090}" type="pres">
      <dgm:prSet presAssocID="{46E6B00C-22DE-4F48-9CF8-9CBE0EE9736F}" presName="arrowAndChildren" presStyleCnt="0"/>
      <dgm:spPr/>
    </dgm:pt>
    <dgm:pt modelId="{1E9B04EA-6090-2D42-8B80-FF515D93ED01}" type="pres">
      <dgm:prSet presAssocID="{46E6B00C-22DE-4F48-9CF8-9CBE0EE9736F}" presName="parentTextArrow" presStyleLbl="node1" presStyleIdx="0" presStyleCnt="0"/>
      <dgm:spPr/>
    </dgm:pt>
    <dgm:pt modelId="{E76D6E50-44A5-E54E-AEF1-7B2622719826}" type="pres">
      <dgm:prSet presAssocID="{46E6B00C-22DE-4F48-9CF8-9CBE0EE9736F}" presName="arrow" presStyleLbl="alignNode1" presStyleIdx="2" presStyleCnt="5"/>
      <dgm:spPr/>
    </dgm:pt>
    <dgm:pt modelId="{22691861-5658-324E-882C-9B8C72D807FC}" type="pres">
      <dgm:prSet presAssocID="{46E6B00C-22DE-4F48-9CF8-9CBE0EE9736F}" presName="descendantArrow" presStyleLbl="bgAccFollowNode1" presStyleIdx="2" presStyleCnt="5"/>
      <dgm:spPr/>
    </dgm:pt>
    <dgm:pt modelId="{D681FBB3-571D-9240-89CC-8F2464EC3417}" type="pres">
      <dgm:prSet presAssocID="{A05A5223-65D9-4C62-AB74-1CDFC2823B9F}" presName="sp" presStyleCnt="0"/>
      <dgm:spPr/>
    </dgm:pt>
    <dgm:pt modelId="{245EB106-D091-0F4D-8792-130780AE9B3D}" type="pres">
      <dgm:prSet presAssocID="{897B71B9-9021-44EB-B7DC-7D5A9D6988AF}" presName="arrowAndChildren" presStyleCnt="0"/>
      <dgm:spPr/>
    </dgm:pt>
    <dgm:pt modelId="{F6805652-5A40-D64B-8BFC-DC3A6E8A4CD3}" type="pres">
      <dgm:prSet presAssocID="{897B71B9-9021-44EB-B7DC-7D5A9D6988AF}" presName="parentTextArrow" presStyleLbl="node1" presStyleIdx="0" presStyleCnt="0"/>
      <dgm:spPr/>
    </dgm:pt>
    <dgm:pt modelId="{AF0F8687-282B-2F42-A1B3-6D98DD529CE7}" type="pres">
      <dgm:prSet presAssocID="{897B71B9-9021-44EB-B7DC-7D5A9D6988AF}" presName="arrow" presStyleLbl="alignNode1" presStyleIdx="3" presStyleCnt="5"/>
      <dgm:spPr/>
    </dgm:pt>
    <dgm:pt modelId="{E49D6DDA-FB2C-B141-BFEB-34D50F44AFE8}" type="pres">
      <dgm:prSet presAssocID="{897B71B9-9021-44EB-B7DC-7D5A9D6988AF}" presName="descendantArrow" presStyleLbl="bgAccFollowNode1" presStyleIdx="3" presStyleCnt="5"/>
      <dgm:spPr/>
    </dgm:pt>
    <dgm:pt modelId="{98555ABE-C576-8C43-A68B-B87B00D42F68}" type="pres">
      <dgm:prSet presAssocID="{0C2F4CC3-032E-48C4-8245-88D536365DB1}" presName="sp" presStyleCnt="0"/>
      <dgm:spPr/>
    </dgm:pt>
    <dgm:pt modelId="{85A12ED1-11A2-284E-8724-C82C65661693}" type="pres">
      <dgm:prSet presAssocID="{8393E7A6-BEA5-4FFF-975D-2D3FA5AB2B53}" presName="arrowAndChildren" presStyleCnt="0"/>
      <dgm:spPr/>
    </dgm:pt>
    <dgm:pt modelId="{725AE906-9119-2E45-A4BB-9401FDE401C1}" type="pres">
      <dgm:prSet presAssocID="{8393E7A6-BEA5-4FFF-975D-2D3FA5AB2B53}" presName="parentTextArrow" presStyleLbl="node1" presStyleIdx="0" presStyleCnt="0"/>
      <dgm:spPr/>
    </dgm:pt>
    <dgm:pt modelId="{9593893C-5524-DC4A-B8FE-C0AE4A1E398D}" type="pres">
      <dgm:prSet presAssocID="{8393E7A6-BEA5-4FFF-975D-2D3FA5AB2B53}" presName="arrow" presStyleLbl="alignNode1" presStyleIdx="4" presStyleCnt="5"/>
      <dgm:spPr/>
    </dgm:pt>
    <dgm:pt modelId="{122D8F20-B97F-6344-A1BF-E0ED3FD97241}" type="pres">
      <dgm:prSet presAssocID="{8393E7A6-BEA5-4FFF-975D-2D3FA5AB2B53}" presName="descendantArrow" presStyleLbl="bgAccFollowNode1" presStyleIdx="4" presStyleCnt="5"/>
      <dgm:spPr/>
    </dgm:pt>
  </dgm:ptLst>
  <dgm:cxnLst>
    <dgm:cxn modelId="{742A7F16-B88F-4F41-AF68-B24DF955992F}" type="presOf" srcId="{8393E7A6-BEA5-4FFF-975D-2D3FA5AB2B53}" destId="{725AE906-9119-2E45-A4BB-9401FDE401C1}" srcOrd="0" destOrd="0" presId="urn:microsoft.com/office/officeart/2016/7/layout/VerticalDownArrowProcess"/>
    <dgm:cxn modelId="{D99C6220-2718-4C0E-A5C5-9FD93D838870}" srcId="{AB527028-5ACF-4CB1-BAEF-35FA29173E44}" destId="{8393E7A6-BEA5-4FFF-975D-2D3FA5AB2B53}" srcOrd="0" destOrd="0" parTransId="{4F16B9AA-CC31-46D8-8A88-95AB9E327A80}" sibTransId="{0C2F4CC3-032E-48C4-8245-88D536365DB1}"/>
    <dgm:cxn modelId="{B38DD529-4DEF-48E8-A704-CF1AAF9BA7BD}" srcId="{07F7AD1D-8395-45FC-99EF-00173CD905DE}" destId="{9020CAA7-8CCC-4E4D-A8FF-891032CD8F58}" srcOrd="0" destOrd="0" parTransId="{7B797640-285F-4B78-AECE-54680AFF46B9}" sibTransId="{7A8423DD-9EFC-433A-BFD2-EF7AD1F6E21C}"/>
    <dgm:cxn modelId="{93BD633F-7336-4035-A896-AA3F1BF95DE2}" srcId="{46E6B00C-22DE-4F48-9CF8-9CBE0EE9736F}" destId="{C6D0306A-804C-4028-9448-A49851F599C0}" srcOrd="0" destOrd="0" parTransId="{5A92338F-657D-426A-BAB8-851B8CA629DD}" sibTransId="{F1E66ED4-1BD3-4C97-922C-3FA86DC6616C}"/>
    <dgm:cxn modelId="{1FC6C656-B7A6-FC49-97E9-10611364C0FB}" type="presOf" srcId="{2042A9F3-DF6F-4378-9FAC-E53B3A6AB8B9}" destId="{A72E94C8-F336-304A-965B-9E2CB51CED70}" srcOrd="0" destOrd="0" presId="urn:microsoft.com/office/officeart/2016/7/layout/VerticalDownArrowProcess"/>
    <dgm:cxn modelId="{5BFA445A-F2AD-4BED-BDD4-D1B8ACF2DC77}" srcId="{AB527028-5ACF-4CB1-BAEF-35FA29173E44}" destId="{897B71B9-9021-44EB-B7DC-7D5A9D6988AF}" srcOrd="1" destOrd="0" parTransId="{7B2528DE-96E6-400B-B873-2E170F900872}" sibTransId="{A05A5223-65D9-4C62-AB74-1CDFC2823B9F}"/>
    <dgm:cxn modelId="{8B40C85C-B862-7945-A891-50119AE7FAB0}" type="presOf" srcId="{175BCBD6-F4AC-4039-8C59-E0199FA35785}" destId="{122D8F20-B97F-6344-A1BF-E0ED3FD97241}" srcOrd="0" destOrd="0" presId="urn:microsoft.com/office/officeart/2016/7/layout/VerticalDownArrowProcess"/>
    <dgm:cxn modelId="{FC48535F-BDD5-BE47-97FB-2CA30D738782}" type="presOf" srcId="{2042A9F3-DF6F-4378-9FAC-E53B3A6AB8B9}" destId="{D2100AE6-7BD5-0142-84C0-332D2724100C}" srcOrd="1" destOrd="0" presId="urn:microsoft.com/office/officeart/2016/7/layout/VerticalDownArrowProcess"/>
    <dgm:cxn modelId="{58D9F182-27B0-FA40-9F22-8E5B5DDAF518}" type="presOf" srcId="{8393E7A6-BEA5-4FFF-975D-2D3FA5AB2B53}" destId="{9593893C-5524-DC4A-B8FE-C0AE4A1E398D}" srcOrd="1" destOrd="0" presId="urn:microsoft.com/office/officeart/2016/7/layout/VerticalDownArrowProcess"/>
    <dgm:cxn modelId="{91243294-E0E1-4C42-8CA9-CEC3B9FC81A7}" srcId="{AB527028-5ACF-4CB1-BAEF-35FA29173E44}" destId="{46E6B00C-22DE-4F48-9CF8-9CBE0EE9736F}" srcOrd="2" destOrd="0" parTransId="{CCB4EB2B-7030-467D-89B0-2AE52252DB0F}" sibTransId="{24D302FA-95B5-4413-8641-99C9F1FF902E}"/>
    <dgm:cxn modelId="{14E13997-1A26-6A46-A9E8-92BA4773446E}" type="presOf" srcId="{46E6B00C-22DE-4F48-9CF8-9CBE0EE9736F}" destId="{E76D6E50-44A5-E54E-AEF1-7B2622719826}" srcOrd="1" destOrd="0" presId="urn:microsoft.com/office/officeart/2016/7/layout/VerticalDownArrowProcess"/>
    <dgm:cxn modelId="{CD862E99-6103-D94E-A24F-6B13C2EA86ED}" type="presOf" srcId="{3AF91738-ADFD-450E-816A-FB0BDD0B9A70}" destId="{74B78E95-20C9-0743-AB0F-814D75245400}" srcOrd="0" destOrd="0" presId="urn:microsoft.com/office/officeart/2016/7/layout/VerticalDownArrowProcess"/>
    <dgm:cxn modelId="{8D4E87A2-2E26-4A55-97AA-FE136DB4DAA8}" srcId="{AB527028-5ACF-4CB1-BAEF-35FA29173E44}" destId="{2042A9F3-DF6F-4378-9FAC-E53B3A6AB8B9}" srcOrd="3" destOrd="0" parTransId="{6436BDEA-C45F-452F-A075-F91DE38012BA}" sibTransId="{9396C7B9-B7F5-4221-A523-C886D71D527B}"/>
    <dgm:cxn modelId="{57599EA3-F63C-5043-BF14-8EC68FF0E2ED}" type="presOf" srcId="{07F7AD1D-8395-45FC-99EF-00173CD905DE}" destId="{1C59F064-50B3-5444-B2B2-1724C0E9DF83}" srcOrd="0" destOrd="0" presId="urn:microsoft.com/office/officeart/2016/7/layout/VerticalDownArrowProcess"/>
    <dgm:cxn modelId="{357055B4-47E0-4541-92D0-B32DBC332CEC}" srcId="{897B71B9-9021-44EB-B7DC-7D5A9D6988AF}" destId="{23DD7BF9-911C-4597-BE2E-23AD43E6266B}" srcOrd="0" destOrd="0" parTransId="{5F83A57F-EE10-407E-85D2-3A540F29858E}" sibTransId="{A01DB2AA-AAFA-4318-A3ED-DB4830220BCA}"/>
    <dgm:cxn modelId="{2A4D11B5-32C9-BC45-8C2B-81EDCCB9F59F}" type="presOf" srcId="{23DD7BF9-911C-4597-BE2E-23AD43E6266B}" destId="{E49D6DDA-FB2C-B141-BFEB-34D50F44AFE8}" srcOrd="0" destOrd="0" presId="urn:microsoft.com/office/officeart/2016/7/layout/VerticalDownArrowProcess"/>
    <dgm:cxn modelId="{7C8477BC-5B16-483A-9D82-1926C2CDEC28}" srcId="{8393E7A6-BEA5-4FFF-975D-2D3FA5AB2B53}" destId="{175BCBD6-F4AC-4039-8C59-E0199FA35785}" srcOrd="0" destOrd="0" parTransId="{3E264666-2CE6-473F-A9B7-66DB98BC38C2}" sibTransId="{CEC8A81D-DDF3-4358-B486-82B50660AF0D}"/>
    <dgm:cxn modelId="{C4C16BBE-7AB4-BA47-AEF0-5DCEB9485F0D}" type="presOf" srcId="{897B71B9-9021-44EB-B7DC-7D5A9D6988AF}" destId="{AF0F8687-282B-2F42-A1B3-6D98DD529CE7}" srcOrd="1" destOrd="0" presId="urn:microsoft.com/office/officeart/2016/7/layout/VerticalDownArrowProcess"/>
    <dgm:cxn modelId="{11C3F2CE-217C-454C-991A-4E03B3286C11}" type="presOf" srcId="{9020CAA7-8CCC-4E4D-A8FF-891032CD8F58}" destId="{19D089C6-D018-2D4B-A95C-F4F769665916}" srcOrd="0" destOrd="0" presId="urn:microsoft.com/office/officeart/2016/7/layout/VerticalDownArrowProcess"/>
    <dgm:cxn modelId="{DAA9C6D2-9743-44AB-8A32-C5CC88366C6D}" srcId="{2042A9F3-DF6F-4378-9FAC-E53B3A6AB8B9}" destId="{3AF91738-ADFD-450E-816A-FB0BDD0B9A70}" srcOrd="0" destOrd="0" parTransId="{CEA2B0E8-CDD3-4E24-9303-8F1914B25A7F}" sibTransId="{033D7985-3B74-4575-A01D-A8C702D180E1}"/>
    <dgm:cxn modelId="{0B9138DD-8C90-8647-8825-B61982A1BF87}" type="presOf" srcId="{897B71B9-9021-44EB-B7DC-7D5A9D6988AF}" destId="{F6805652-5A40-D64B-8BFC-DC3A6E8A4CD3}" srcOrd="0" destOrd="0" presId="urn:microsoft.com/office/officeart/2016/7/layout/VerticalDownArrowProcess"/>
    <dgm:cxn modelId="{D0EF2AE3-22F9-7349-AC04-E7EE5A3DE934}" type="presOf" srcId="{46E6B00C-22DE-4F48-9CF8-9CBE0EE9736F}" destId="{1E9B04EA-6090-2D42-8B80-FF515D93ED01}" srcOrd="0" destOrd="0" presId="urn:microsoft.com/office/officeart/2016/7/layout/VerticalDownArrowProcess"/>
    <dgm:cxn modelId="{0FB2F0E5-ACFD-E94F-BEBD-69F72622FA0A}" type="presOf" srcId="{C6D0306A-804C-4028-9448-A49851F599C0}" destId="{22691861-5658-324E-882C-9B8C72D807FC}" srcOrd="0" destOrd="0" presId="urn:microsoft.com/office/officeart/2016/7/layout/VerticalDownArrowProcess"/>
    <dgm:cxn modelId="{D1C8BEE7-3B6E-4AF9-BBE3-FE3A5845FB00}" srcId="{AB527028-5ACF-4CB1-BAEF-35FA29173E44}" destId="{07F7AD1D-8395-45FC-99EF-00173CD905DE}" srcOrd="4" destOrd="0" parTransId="{05FD0A76-2632-4C91-A04E-7FB6EEF9382B}" sibTransId="{34962C8C-BFD2-467F-AC96-DC1520F2572C}"/>
    <dgm:cxn modelId="{435FF8EB-F724-1348-AAB9-D841EB9F9A09}" type="presOf" srcId="{AB527028-5ACF-4CB1-BAEF-35FA29173E44}" destId="{E658BDBF-EA20-1446-B4A2-CA26A2AD405C}" srcOrd="0" destOrd="0" presId="urn:microsoft.com/office/officeart/2016/7/layout/VerticalDownArrowProcess"/>
    <dgm:cxn modelId="{E076C5F1-58B6-E348-A601-63DC01670798}" type="presParOf" srcId="{E658BDBF-EA20-1446-B4A2-CA26A2AD405C}" destId="{31FEE0C2-B3BB-DB47-876C-B9EBE7DBF2EB}" srcOrd="0" destOrd="0" presId="urn:microsoft.com/office/officeart/2016/7/layout/VerticalDownArrowProcess"/>
    <dgm:cxn modelId="{40167F14-C29C-F64E-87AD-B4AF05CCE7EE}" type="presParOf" srcId="{31FEE0C2-B3BB-DB47-876C-B9EBE7DBF2EB}" destId="{1C59F064-50B3-5444-B2B2-1724C0E9DF83}" srcOrd="0" destOrd="0" presId="urn:microsoft.com/office/officeart/2016/7/layout/VerticalDownArrowProcess"/>
    <dgm:cxn modelId="{B3CF48BB-E4B9-4741-B261-02DD8137E874}" type="presParOf" srcId="{31FEE0C2-B3BB-DB47-876C-B9EBE7DBF2EB}" destId="{19D089C6-D018-2D4B-A95C-F4F769665916}" srcOrd="1" destOrd="0" presId="urn:microsoft.com/office/officeart/2016/7/layout/VerticalDownArrowProcess"/>
    <dgm:cxn modelId="{96D1AA44-5774-6C47-8E5C-0C102AE40EBC}" type="presParOf" srcId="{E658BDBF-EA20-1446-B4A2-CA26A2AD405C}" destId="{A79E41D8-9D83-E146-B8AE-408098C34C74}" srcOrd="1" destOrd="0" presId="urn:microsoft.com/office/officeart/2016/7/layout/VerticalDownArrowProcess"/>
    <dgm:cxn modelId="{E4135F0B-DFDA-7245-AA9D-5093B53C527D}" type="presParOf" srcId="{E658BDBF-EA20-1446-B4A2-CA26A2AD405C}" destId="{3BB5F025-57FE-DA4A-89CA-906D88BF04A3}" srcOrd="2" destOrd="0" presId="urn:microsoft.com/office/officeart/2016/7/layout/VerticalDownArrowProcess"/>
    <dgm:cxn modelId="{152E31C0-AE7E-2847-AB3B-32B0D455808B}" type="presParOf" srcId="{3BB5F025-57FE-DA4A-89CA-906D88BF04A3}" destId="{A72E94C8-F336-304A-965B-9E2CB51CED70}" srcOrd="0" destOrd="0" presId="urn:microsoft.com/office/officeart/2016/7/layout/VerticalDownArrowProcess"/>
    <dgm:cxn modelId="{D1408BEF-F145-DA43-A115-00BE168B6D5F}" type="presParOf" srcId="{3BB5F025-57FE-DA4A-89CA-906D88BF04A3}" destId="{D2100AE6-7BD5-0142-84C0-332D2724100C}" srcOrd="1" destOrd="0" presId="urn:microsoft.com/office/officeart/2016/7/layout/VerticalDownArrowProcess"/>
    <dgm:cxn modelId="{E8F0D3BC-9F10-B340-9C3B-6E0BC6E083B0}" type="presParOf" srcId="{3BB5F025-57FE-DA4A-89CA-906D88BF04A3}" destId="{74B78E95-20C9-0743-AB0F-814D75245400}" srcOrd="2" destOrd="0" presId="urn:microsoft.com/office/officeart/2016/7/layout/VerticalDownArrowProcess"/>
    <dgm:cxn modelId="{64B851FF-026E-9B44-B908-1DD464485F9F}" type="presParOf" srcId="{E658BDBF-EA20-1446-B4A2-CA26A2AD405C}" destId="{074B99EB-ED0E-3145-87A4-2F3F3EE253A9}" srcOrd="3" destOrd="0" presId="urn:microsoft.com/office/officeart/2016/7/layout/VerticalDownArrowProcess"/>
    <dgm:cxn modelId="{3C09EFA2-90E2-0849-943F-D47F973D1417}" type="presParOf" srcId="{E658BDBF-EA20-1446-B4A2-CA26A2AD405C}" destId="{21B66F3C-515F-8C42-91CF-58F685616090}" srcOrd="4" destOrd="0" presId="urn:microsoft.com/office/officeart/2016/7/layout/VerticalDownArrowProcess"/>
    <dgm:cxn modelId="{33709075-1CD5-A748-ACA9-CBEB971E70C0}" type="presParOf" srcId="{21B66F3C-515F-8C42-91CF-58F685616090}" destId="{1E9B04EA-6090-2D42-8B80-FF515D93ED01}" srcOrd="0" destOrd="0" presId="urn:microsoft.com/office/officeart/2016/7/layout/VerticalDownArrowProcess"/>
    <dgm:cxn modelId="{684014BE-24D6-A441-9444-53BAC21362D6}" type="presParOf" srcId="{21B66F3C-515F-8C42-91CF-58F685616090}" destId="{E76D6E50-44A5-E54E-AEF1-7B2622719826}" srcOrd="1" destOrd="0" presId="urn:microsoft.com/office/officeart/2016/7/layout/VerticalDownArrowProcess"/>
    <dgm:cxn modelId="{22382802-78AC-AD45-9936-3CCED452E096}" type="presParOf" srcId="{21B66F3C-515F-8C42-91CF-58F685616090}" destId="{22691861-5658-324E-882C-9B8C72D807FC}" srcOrd="2" destOrd="0" presId="urn:microsoft.com/office/officeart/2016/7/layout/VerticalDownArrowProcess"/>
    <dgm:cxn modelId="{6A1F0BA8-2822-B848-985F-3E91F2B1A86F}" type="presParOf" srcId="{E658BDBF-EA20-1446-B4A2-CA26A2AD405C}" destId="{D681FBB3-571D-9240-89CC-8F2464EC3417}" srcOrd="5" destOrd="0" presId="urn:microsoft.com/office/officeart/2016/7/layout/VerticalDownArrowProcess"/>
    <dgm:cxn modelId="{AB3E8D62-57D6-C041-8DBC-E13E637E2415}" type="presParOf" srcId="{E658BDBF-EA20-1446-B4A2-CA26A2AD405C}" destId="{245EB106-D091-0F4D-8792-130780AE9B3D}" srcOrd="6" destOrd="0" presId="urn:microsoft.com/office/officeart/2016/7/layout/VerticalDownArrowProcess"/>
    <dgm:cxn modelId="{127F88B7-3EBC-C44F-9D0B-7AB51B48DA34}" type="presParOf" srcId="{245EB106-D091-0F4D-8792-130780AE9B3D}" destId="{F6805652-5A40-D64B-8BFC-DC3A6E8A4CD3}" srcOrd="0" destOrd="0" presId="urn:microsoft.com/office/officeart/2016/7/layout/VerticalDownArrowProcess"/>
    <dgm:cxn modelId="{5AB006D4-195F-F548-8109-B9B6133343EC}" type="presParOf" srcId="{245EB106-D091-0F4D-8792-130780AE9B3D}" destId="{AF0F8687-282B-2F42-A1B3-6D98DD529CE7}" srcOrd="1" destOrd="0" presId="urn:microsoft.com/office/officeart/2016/7/layout/VerticalDownArrowProcess"/>
    <dgm:cxn modelId="{03C64026-9847-0742-A111-2618BCA3867E}" type="presParOf" srcId="{245EB106-D091-0F4D-8792-130780AE9B3D}" destId="{E49D6DDA-FB2C-B141-BFEB-34D50F44AFE8}" srcOrd="2" destOrd="0" presId="urn:microsoft.com/office/officeart/2016/7/layout/VerticalDownArrowProcess"/>
    <dgm:cxn modelId="{533955B2-862D-E846-9FDD-4345E43A69A7}" type="presParOf" srcId="{E658BDBF-EA20-1446-B4A2-CA26A2AD405C}" destId="{98555ABE-C576-8C43-A68B-B87B00D42F68}" srcOrd="7" destOrd="0" presId="urn:microsoft.com/office/officeart/2016/7/layout/VerticalDownArrowProcess"/>
    <dgm:cxn modelId="{B42FA3BA-377A-1243-B4E3-EF8C8C8CACE6}" type="presParOf" srcId="{E658BDBF-EA20-1446-B4A2-CA26A2AD405C}" destId="{85A12ED1-11A2-284E-8724-C82C65661693}" srcOrd="8" destOrd="0" presId="urn:microsoft.com/office/officeart/2016/7/layout/VerticalDownArrowProcess"/>
    <dgm:cxn modelId="{792A8920-12FE-7F44-BFE0-29E5C4055BA7}" type="presParOf" srcId="{85A12ED1-11A2-284E-8724-C82C65661693}" destId="{725AE906-9119-2E45-A4BB-9401FDE401C1}" srcOrd="0" destOrd="0" presId="urn:microsoft.com/office/officeart/2016/7/layout/VerticalDownArrowProcess"/>
    <dgm:cxn modelId="{AC7CFF0F-1286-0041-8D76-18213F2EE9BC}" type="presParOf" srcId="{85A12ED1-11A2-284E-8724-C82C65661693}" destId="{9593893C-5524-DC4A-B8FE-C0AE4A1E398D}" srcOrd="1" destOrd="0" presId="urn:microsoft.com/office/officeart/2016/7/layout/VerticalDownArrowProcess"/>
    <dgm:cxn modelId="{0101B281-BFF5-B848-A4E7-BF91A6C451DB}" type="presParOf" srcId="{85A12ED1-11A2-284E-8724-C82C65661693}" destId="{122D8F20-B97F-6344-A1BF-E0ED3FD97241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83225D-380B-4C21-B595-E12F48B7508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D66772A-767D-47D5-9512-49C401E87F08}">
      <dgm:prSet/>
      <dgm:spPr/>
      <dgm:t>
        <a:bodyPr/>
        <a:lstStyle/>
        <a:p>
          <a:r>
            <a:rPr lang="en-US"/>
            <a:t>Conservative management </a:t>
          </a:r>
        </a:p>
      </dgm:t>
    </dgm:pt>
    <dgm:pt modelId="{9C1E0A22-7F1D-4D50-9B54-969EA0F13046}" type="parTrans" cxnId="{CA7E418A-0607-42CE-8576-76C0A3F7BF0D}">
      <dgm:prSet/>
      <dgm:spPr/>
      <dgm:t>
        <a:bodyPr/>
        <a:lstStyle/>
        <a:p>
          <a:endParaRPr lang="en-US"/>
        </a:p>
      </dgm:t>
    </dgm:pt>
    <dgm:pt modelId="{528B4950-C4D8-4C14-A317-8B04124D8FB3}" type="sibTrans" cxnId="{CA7E418A-0607-42CE-8576-76C0A3F7BF0D}">
      <dgm:prSet/>
      <dgm:spPr/>
      <dgm:t>
        <a:bodyPr/>
        <a:lstStyle/>
        <a:p>
          <a:endParaRPr lang="en-US"/>
        </a:p>
      </dgm:t>
    </dgm:pt>
    <dgm:pt modelId="{DCBF2DAA-8F61-4C52-A899-1195D5A1A272}">
      <dgm:prSet/>
      <dgm:spPr/>
      <dgm:t>
        <a:bodyPr/>
        <a:lstStyle/>
        <a:p>
          <a:r>
            <a:rPr lang="en-US"/>
            <a:t>Camouflage- hair systems, hair fibers,  scalp tattoo</a:t>
          </a:r>
        </a:p>
      </dgm:t>
    </dgm:pt>
    <dgm:pt modelId="{F9F06B17-06F3-47DC-9904-66F46D603DA7}" type="parTrans" cxnId="{1046F1BE-A78A-4170-8070-3349728DC70B}">
      <dgm:prSet/>
      <dgm:spPr/>
      <dgm:t>
        <a:bodyPr/>
        <a:lstStyle/>
        <a:p>
          <a:endParaRPr lang="en-US"/>
        </a:p>
      </dgm:t>
    </dgm:pt>
    <dgm:pt modelId="{ED7DCEB0-5DB9-4EF9-B11A-E6B7CC296052}" type="sibTrans" cxnId="{1046F1BE-A78A-4170-8070-3349728DC70B}">
      <dgm:prSet/>
      <dgm:spPr/>
      <dgm:t>
        <a:bodyPr/>
        <a:lstStyle/>
        <a:p>
          <a:endParaRPr lang="en-US"/>
        </a:p>
      </dgm:t>
    </dgm:pt>
    <dgm:pt modelId="{139FB119-BA8B-470C-9EC3-F9E03761B7B3}">
      <dgm:prSet/>
      <dgm:spPr/>
      <dgm:t>
        <a:bodyPr/>
        <a:lstStyle/>
        <a:p>
          <a:r>
            <a:rPr lang="en-US" dirty="0"/>
            <a:t>Medical management- tablets and topicals and injections </a:t>
          </a:r>
        </a:p>
      </dgm:t>
    </dgm:pt>
    <dgm:pt modelId="{95D8AFA7-8CFA-420B-BED6-290644CE962F}" type="parTrans" cxnId="{DF08EDA8-C267-4B91-9240-BB02658AD920}">
      <dgm:prSet/>
      <dgm:spPr/>
      <dgm:t>
        <a:bodyPr/>
        <a:lstStyle/>
        <a:p>
          <a:endParaRPr lang="en-US"/>
        </a:p>
      </dgm:t>
    </dgm:pt>
    <dgm:pt modelId="{093260C8-BC63-41B8-A6F9-5B63A73C411C}" type="sibTrans" cxnId="{DF08EDA8-C267-4B91-9240-BB02658AD920}">
      <dgm:prSet/>
      <dgm:spPr/>
      <dgm:t>
        <a:bodyPr/>
        <a:lstStyle/>
        <a:p>
          <a:endParaRPr lang="en-US"/>
        </a:p>
      </dgm:t>
    </dgm:pt>
    <dgm:pt modelId="{7A166950-5744-4B6A-A612-0DD22BA73DBC}">
      <dgm:prSet/>
      <dgm:spPr/>
      <dgm:t>
        <a:bodyPr/>
        <a:lstStyle/>
        <a:p>
          <a:r>
            <a:rPr lang="en-US" dirty="0"/>
            <a:t>Surgical management- FUT, FUE, Scalp reduction therapy, Hairline lowering </a:t>
          </a:r>
        </a:p>
      </dgm:t>
    </dgm:pt>
    <dgm:pt modelId="{FFE20E76-F822-4F85-904F-D1525A9E724C}" type="parTrans" cxnId="{03E158EF-8634-40EE-B71C-F9F125F8B635}">
      <dgm:prSet/>
      <dgm:spPr/>
      <dgm:t>
        <a:bodyPr/>
        <a:lstStyle/>
        <a:p>
          <a:endParaRPr lang="en-US"/>
        </a:p>
      </dgm:t>
    </dgm:pt>
    <dgm:pt modelId="{4634E7C1-9B5B-46FD-8189-FFDFE1E7B8E5}" type="sibTrans" cxnId="{03E158EF-8634-40EE-B71C-F9F125F8B635}">
      <dgm:prSet/>
      <dgm:spPr/>
      <dgm:t>
        <a:bodyPr/>
        <a:lstStyle/>
        <a:p>
          <a:endParaRPr lang="en-US"/>
        </a:p>
      </dgm:t>
    </dgm:pt>
    <dgm:pt modelId="{01234F38-4A4D-BD48-995E-998C4948AF5F}" type="pres">
      <dgm:prSet presAssocID="{FC83225D-380B-4C21-B595-E12F48B7508A}" presName="linear" presStyleCnt="0">
        <dgm:presLayoutVars>
          <dgm:animLvl val="lvl"/>
          <dgm:resizeHandles val="exact"/>
        </dgm:presLayoutVars>
      </dgm:prSet>
      <dgm:spPr/>
    </dgm:pt>
    <dgm:pt modelId="{398215ED-930B-F844-A919-A3F43AFE8EAE}" type="pres">
      <dgm:prSet presAssocID="{5D66772A-767D-47D5-9512-49C401E87F0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1E87AE4-8D9A-8848-AD74-757A44B7DD52}" type="pres">
      <dgm:prSet presAssocID="{528B4950-C4D8-4C14-A317-8B04124D8FB3}" presName="spacer" presStyleCnt="0"/>
      <dgm:spPr/>
    </dgm:pt>
    <dgm:pt modelId="{335C74ED-1127-9645-A3A0-E83574B10CBA}" type="pres">
      <dgm:prSet presAssocID="{DCBF2DAA-8F61-4C52-A899-1195D5A1A27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EBC69EF-9EC1-E045-8C0A-483B787B78CD}" type="pres">
      <dgm:prSet presAssocID="{ED7DCEB0-5DB9-4EF9-B11A-E6B7CC296052}" presName="spacer" presStyleCnt="0"/>
      <dgm:spPr/>
    </dgm:pt>
    <dgm:pt modelId="{0228CE44-967E-4645-8861-58860AD228A1}" type="pres">
      <dgm:prSet presAssocID="{139FB119-BA8B-470C-9EC3-F9E03761B7B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142B031-37BC-F343-8006-1E4B11E28190}" type="pres">
      <dgm:prSet presAssocID="{093260C8-BC63-41B8-A6F9-5B63A73C411C}" presName="spacer" presStyleCnt="0"/>
      <dgm:spPr/>
    </dgm:pt>
    <dgm:pt modelId="{D70BE2EF-81A9-A34B-87F0-EFC78934415C}" type="pres">
      <dgm:prSet presAssocID="{7A166950-5744-4B6A-A612-0DD22BA73DB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C68EB40-AB70-B246-8AAD-ADF89A53FFB4}" type="presOf" srcId="{5D66772A-767D-47D5-9512-49C401E87F08}" destId="{398215ED-930B-F844-A919-A3F43AFE8EAE}" srcOrd="0" destOrd="0" presId="urn:microsoft.com/office/officeart/2005/8/layout/vList2"/>
    <dgm:cxn modelId="{E9685246-4F1B-2744-AB2F-A1A9EA0FA5F3}" type="presOf" srcId="{7A166950-5744-4B6A-A612-0DD22BA73DBC}" destId="{D70BE2EF-81A9-A34B-87F0-EFC78934415C}" srcOrd="0" destOrd="0" presId="urn:microsoft.com/office/officeart/2005/8/layout/vList2"/>
    <dgm:cxn modelId="{C40CD079-0811-664A-83A9-573C5CB87E23}" type="presOf" srcId="{139FB119-BA8B-470C-9EC3-F9E03761B7B3}" destId="{0228CE44-967E-4645-8861-58860AD228A1}" srcOrd="0" destOrd="0" presId="urn:microsoft.com/office/officeart/2005/8/layout/vList2"/>
    <dgm:cxn modelId="{CA7E418A-0607-42CE-8576-76C0A3F7BF0D}" srcId="{FC83225D-380B-4C21-B595-E12F48B7508A}" destId="{5D66772A-767D-47D5-9512-49C401E87F08}" srcOrd="0" destOrd="0" parTransId="{9C1E0A22-7F1D-4D50-9B54-969EA0F13046}" sibTransId="{528B4950-C4D8-4C14-A317-8B04124D8FB3}"/>
    <dgm:cxn modelId="{DF55BD96-C7C0-DD47-903E-36D3F9009A47}" type="presOf" srcId="{FC83225D-380B-4C21-B595-E12F48B7508A}" destId="{01234F38-4A4D-BD48-995E-998C4948AF5F}" srcOrd="0" destOrd="0" presId="urn:microsoft.com/office/officeart/2005/8/layout/vList2"/>
    <dgm:cxn modelId="{DF08EDA8-C267-4B91-9240-BB02658AD920}" srcId="{FC83225D-380B-4C21-B595-E12F48B7508A}" destId="{139FB119-BA8B-470C-9EC3-F9E03761B7B3}" srcOrd="2" destOrd="0" parTransId="{95D8AFA7-8CFA-420B-BED6-290644CE962F}" sibTransId="{093260C8-BC63-41B8-A6F9-5B63A73C411C}"/>
    <dgm:cxn modelId="{7AC2EDB7-191D-A74B-998E-F87E0F2AD2E4}" type="presOf" srcId="{DCBF2DAA-8F61-4C52-A899-1195D5A1A272}" destId="{335C74ED-1127-9645-A3A0-E83574B10CBA}" srcOrd="0" destOrd="0" presId="urn:microsoft.com/office/officeart/2005/8/layout/vList2"/>
    <dgm:cxn modelId="{1046F1BE-A78A-4170-8070-3349728DC70B}" srcId="{FC83225D-380B-4C21-B595-E12F48B7508A}" destId="{DCBF2DAA-8F61-4C52-A899-1195D5A1A272}" srcOrd="1" destOrd="0" parTransId="{F9F06B17-06F3-47DC-9904-66F46D603DA7}" sibTransId="{ED7DCEB0-5DB9-4EF9-B11A-E6B7CC296052}"/>
    <dgm:cxn modelId="{03E158EF-8634-40EE-B71C-F9F125F8B635}" srcId="{FC83225D-380B-4C21-B595-E12F48B7508A}" destId="{7A166950-5744-4B6A-A612-0DD22BA73DBC}" srcOrd="3" destOrd="0" parTransId="{FFE20E76-F822-4F85-904F-D1525A9E724C}" sibTransId="{4634E7C1-9B5B-46FD-8189-FFDFE1E7B8E5}"/>
    <dgm:cxn modelId="{794A606C-261E-CD4D-AB79-D85C69F5CBB8}" type="presParOf" srcId="{01234F38-4A4D-BD48-995E-998C4948AF5F}" destId="{398215ED-930B-F844-A919-A3F43AFE8EAE}" srcOrd="0" destOrd="0" presId="urn:microsoft.com/office/officeart/2005/8/layout/vList2"/>
    <dgm:cxn modelId="{8BFB81EE-7C9C-7F49-9F77-B2979E6D4B67}" type="presParOf" srcId="{01234F38-4A4D-BD48-995E-998C4948AF5F}" destId="{21E87AE4-8D9A-8848-AD74-757A44B7DD52}" srcOrd="1" destOrd="0" presId="urn:microsoft.com/office/officeart/2005/8/layout/vList2"/>
    <dgm:cxn modelId="{3083F3EC-A528-8844-8FBD-7A626D37763D}" type="presParOf" srcId="{01234F38-4A4D-BD48-995E-998C4948AF5F}" destId="{335C74ED-1127-9645-A3A0-E83574B10CBA}" srcOrd="2" destOrd="0" presId="urn:microsoft.com/office/officeart/2005/8/layout/vList2"/>
    <dgm:cxn modelId="{E3A2512F-9AD6-E54F-811E-466840E4EE88}" type="presParOf" srcId="{01234F38-4A4D-BD48-995E-998C4948AF5F}" destId="{BEBC69EF-9EC1-E045-8C0A-483B787B78CD}" srcOrd="3" destOrd="0" presId="urn:microsoft.com/office/officeart/2005/8/layout/vList2"/>
    <dgm:cxn modelId="{82149739-2504-1147-93A3-C9E091249640}" type="presParOf" srcId="{01234F38-4A4D-BD48-995E-998C4948AF5F}" destId="{0228CE44-967E-4645-8861-58860AD228A1}" srcOrd="4" destOrd="0" presId="urn:microsoft.com/office/officeart/2005/8/layout/vList2"/>
    <dgm:cxn modelId="{6781EA55-2DD6-7940-BE5D-A7194B12F150}" type="presParOf" srcId="{01234F38-4A4D-BD48-995E-998C4948AF5F}" destId="{5142B031-37BC-F343-8006-1E4B11E28190}" srcOrd="5" destOrd="0" presId="urn:microsoft.com/office/officeart/2005/8/layout/vList2"/>
    <dgm:cxn modelId="{63A7C4B2-A0F3-F24D-939C-194849425D71}" type="presParOf" srcId="{01234F38-4A4D-BD48-995E-998C4948AF5F}" destId="{D70BE2EF-81A9-A34B-87F0-EFC78934415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527028-5ACF-4CB1-BAEF-35FA29173E44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393E7A6-BEA5-4FFF-975D-2D3FA5AB2B53}">
      <dgm:prSet/>
      <dgm:spPr/>
      <dgm:t>
        <a:bodyPr/>
        <a:lstStyle/>
        <a:p>
          <a:r>
            <a:rPr lang="en-US"/>
            <a:t>Validate</a:t>
          </a:r>
        </a:p>
      </dgm:t>
    </dgm:pt>
    <dgm:pt modelId="{4F16B9AA-CC31-46D8-8A88-95AB9E327A80}" type="parTrans" cxnId="{D99C6220-2718-4C0E-A5C5-9FD93D838870}">
      <dgm:prSet/>
      <dgm:spPr/>
      <dgm:t>
        <a:bodyPr/>
        <a:lstStyle/>
        <a:p>
          <a:endParaRPr lang="en-US"/>
        </a:p>
      </dgm:t>
    </dgm:pt>
    <dgm:pt modelId="{0C2F4CC3-032E-48C4-8245-88D536365DB1}" type="sibTrans" cxnId="{D99C6220-2718-4C0E-A5C5-9FD93D838870}">
      <dgm:prSet/>
      <dgm:spPr/>
      <dgm:t>
        <a:bodyPr/>
        <a:lstStyle/>
        <a:p>
          <a:endParaRPr lang="en-US"/>
        </a:p>
      </dgm:t>
    </dgm:pt>
    <dgm:pt modelId="{175BCBD6-F4AC-4039-8C59-E0199FA35785}">
      <dgm:prSet/>
      <dgm:spPr/>
      <dgm:t>
        <a:bodyPr/>
        <a:lstStyle/>
        <a:p>
          <a:r>
            <a:rPr lang="en-US"/>
            <a:t>Validate the patient’s experience (avoid gas lighting) </a:t>
          </a:r>
        </a:p>
      </dgm:t>
    </dgm:pt>
    <dgm:pt modelId="{3E264666-2CE6-473F-A9B7-66DB98BC38C2}" type="parTrans" cxnId="{7C8477BC-5B16-483A-9D82-1926C2CDEC28}">
      <dgm:prSet/>
      <dgm:spPr/>
      <dgm:t>
        <a:bodyPr/>
        <a:lstStyle/>
        <a:p>
          <a:endParaRPr lang="en-US"/>
        </a:p>
      </dgm:t>
    </dgm:pt>
    <dgm:pt modelId="{CEC8A81D-DDF3-4358-B486-82B50660AF0D}" type="sibTrans" cxnId="{7C8477BC-5B16-483A-9D82-1926C2CDEC28}">
      <dgm:prSet/>
      <dgm:spPr/>
      <dgm:t>
        <a:bodyPr/>
        <a:lstStyle/>
        <a:p>
          <a:endParaRPr lang="en-US"/>
        </a:p>
      </dgm:t>
    </dgm:pt>
    <dgm:pt modelId="{897B71B9-9021-44EB-B7DC-7D5A9D6988AF}">
      <dgm:prSet/>
      <dgm:spPr/>
      <dgm:t>
        <a:bodyPr/>
        <a:lstStyle/>
        <a:p>
          <a:r>
            <a:rPr lang="en-US"/>
            <a:t>Confirm</a:t>
          </a:r>
        </a:p>
      </dgm:t>
    </dgm:pt>
    <dgm:pt modelId="{7B2528DE-96E6-400B-B873-2E170F900872}" type="parTrans" cxnId="{5BFA445A-F2AD-4BED-BDD4-D1B8ACF2DC77}">
      <dgm:prSet/>
      <dgm:spPr/>
      <dgm:t>
        <a:bodyPr/>
        <a:lstStyle/>
        <a:p>
          <a:endParaRPr lang="en-US"/>
        </a:p>
      </dgm:t>
    </dgm:pt>
    <dgm:pt modelId="{A05A5223-65D9-4C62-AB74-1CDFC2823B9F}" type="sibTrans" cxnId="{5BFA445A-F2AD-4BED-BDD4-D1B8ACF2DC77}">
      <dgm:prSet/>
      <dgm:spPr/>
      <dgm:t>
        <a:bodyPr/>
        <a:lstStyle/>
        <a:p>
          <a:endParaRPr lang="en-US"/>
        </a:p>
      </dgm:t>
    </dgm:pt>
    <dgm:pt modelId="{23DD7BF9-911C-4597-BE2E-23AD43E6266B}">
      <dgm:prSet/>
      <dgm:spPr/>
      <dgm:t>
        <a:bodyPr/>
        <a:lstStyle/>
        <a:p>
          <a:r>
            <a:rPr lang="en-US"/>
            <a:t>Confirm the diagnosis &amp; Explain it </a:t>
          </a:r>
        </a:p>
      </dgm:t>
    </dgm:pt>
    <dgm:pt modelId="{5F83A57F-EE10-407E-85D2-3A540F29858E}" type="parTrans" cxnId="{357055B4-47E0-4541-92D0-B32DBC332CEC}">
      <dgm:prSet/>
      <dgm:spPr/>
      <dgm:t>
        <a:bodyPr/>
        <a:lstStyle/>
        <a:p>
          <a:endParaRPr lang="en-US"/>
        </a:p>
      </dgm:t>
    </dgm:pt>
    <dgm:pt modelId="{A01DB2AA-AAFA-4318-A3ED-DB4830220BCA}" type="sibTrans" cxnId="{357055B4-47E0-4541-92D0-B32DBC332CEC}">
      <dgm:prSet/>
      <dgm:spPr/>
      <dgm:t>
        <a:bodyPr/>
        <a:lstStyle/>
        <a:p>
          <a:endParaRPr lang="en-US"/>
        </a:p>
      </dgm:t>
    </dgm:pt>
    <dgm:pt modelId="{46E6B00C-22DE-4F48-9CF8-9CBE0EE9736F}">
      <dgm:prSet/>
      <dgm:spPr/>
      <dgm:t>
        <a:bodyPr/>
        <a:lstStyle/>
        <a:p>
          <a:r>
            <a:rPr lang="en-US"/>
            <a:t>Explain</a:t>
          </a:r>
        </a:p>
      </dgm:t>
    </dgm:pt>
    <dgm:pt modelId="{CCB4EB2B-7030-467D-89B0-2AE52252DB0F}" type="parTrans" cxnId="{91243294-E0E1-4C42-8CA9-CEC3B9FC81A7}">
      <dgm:prSet/>
      <dgm:spPr/>
      <dgm:t>
        <a:bodyPr/>
        <a:lstStyle/>
        <a:p>
          <a:endParaRPr lang="en-US"/>
        </a:p>
      </dgm:t>
    </dgm:pt>
    <dgm:pt modelId="{24D302FA-95B5-4413-8641-99C9F1FF902E}" type="sibTrans" cxnId="{91243294-E0E1-4C42-8CA9-CEC3B9FC81A7}">
      <dgm:prSet/>
      <dgm:spPr/>
      <dgm:t>
        <a:bodyPr/>
        <a:lstStyle/>
        <a:p>
          <a:endParaRPr lang="en-US"/>
        </a:p>
      </dgm:t>
    </dgm:pt>
    <dgm:pt modelId="{C6D0306A-804C-4028-9448-A49851F599C0}">
      <dgm:prSet/>
      <dgm:spPr/>
      <dgm:t>
        <a:bodyPr/>
        <a:lstStyle/>
        <a:p>
          <a:r>
            <a:rPr lang="en-US"/>
            <a:t>Explain the options/treatments/signpost</a:t>
          </a:r>
        </a:p>
      </dgm:t>
    </dgm:pt>
    <dgm:pt modelId="{5A92338F-657D-426A-BAB8-851B8CA629DD}" type="parTrans" cxnId="{93BD633F-7336-4035-A896-AA3F1BF95DE2}">
      <dgm:prSet/>
      <dgm:spPr/>
      <dgm:t>
        <a:bodyPr/>
        <a:lstStyle/>
        <a:p>
          <a:endParaRPr lang="en-US"/>
        </a:p>
      </dgm:t>
    </dgm:pt>
    <dgm:pt modelId="{F1E66ED4-1BD3-4C97-922C-3FA86DC6616C}" type="sibTrans" cxnId="{93BD633F-7336-4035-A896-AA3F1BF95DE2}">
      <dgm:prSet/>
      <dgm:spPr/>
      <dgm:t>
        <a:bodyPr/>
        <a:lstStyle/>
        <a:p>
          <a:endParaRPr lang="en-US"/>
        </a:p>
      </dgm:t>
    </dgm:pt>
    <dgm:pt modelId="{2042A9F3-DF6F-4378-9FAC-E53B3A6AB8B9}">
      <dgm:prSet/>
      <dgm:spPr/>
      <dgm:t>
        <a:bodyPr/>
        <a:lstStyle/>
        <a:p>
          <a:r>
            <a:rPr lang="en-US"/>
            <a:t>Be</a:t>
          </a:r>
        </a:p>
      </dgm:t>
    </dgm:pt>
    <dgm:pt modelId="{6436BDEA-C45F-452F-A075-F91DE38012BA}" type="parTrans" cxnId="{8D4E87A2-2E26-4A55-97AA-FE136DB4DAA8}">
      <dgm:prSet/>
      <dgm:spPr/>
      <dgm:t>
        <a:bodyPr/>
        <a:lstStyle/>
        <a:p>
          <a:endParaRPr lang="en-US"/>
        </a:p>
      </dgm:t>
    </dgm:pt>
    <dgm:pt modelId="{9396C7B9-B7F5-4221-A523-C886D71D527B}" type="sibTrans" cxnId="{8D4E87A2-2E26-4A55-97AA-FE136DB4DAA8}">
      <dgm:prSet/>
      <dgm:spPr/>
      <dgm:t>
        <a:bodyPr/>
        <a:lstStyle/>
        <a:p>
          <a:endParaRPr lang="en-US"/>
        </a:p>
      </dgm:t>
    </dgm:pt>
    <dgm:pt modelId="{3AF91738-ADFD-450E-816A-FB0BDD0B9A70}">
      <dgm:prSet/>
      <dgm:spPr/>
      <dgm:t>
        <a:bodyPr/>
        <a:lstStyle/>
        <a:p>
          <a:r>
            <a:rPr lang="en-US"/>
            <a:t>Be holistic </a:t>
          </a:r>
        </a:p>
      </dgm:t>
    </dgm:pt>
    <dgm:pt modelId="{CEA2B0E8-CDD3-4E24-9303-8F1914B25A7F}" type="parTrans" cxnId="{DAA9C6D2-9743-44AB-8A32-C5CC88366C6D}">
      <dgm:prSet/>
      <dgm:spPr/>
      <dgm:t>
        <a:bodyPr/>
        <a:lstStyle/>
        <a:p>
          <a:endParaRPr lang="en-US"/>
        </a:p>
      </dgm:t>
    </dgm:pt>
    <dgm:pt modelId="{033D7985-3B74-4575-A01D-A8C702D180E1}" type="sibTrans" cxnId="{DAA9C6D2-9743-44AB-8A32-C5CC88366C6D}">
      <dgm:prSet/>
      <dgm:spPr/>
      <dgm:t>
        <a:bodyPr/>
        <a:lstStyle/>
        <a:p>
          <a:endParaRPr lang="en-US"/>
        </a:p>
      </dgm:t>
    </dgm:pt>
    <dgm:pt modelId="{07F7AD1D-8395-45FC-99EF-00173CD905DE}">
      <dgm:prSet/>
      <dgm:spPr/>
      <dgm:t>
        <a:bodyPr/>
        <a:lstStyle/>
        <a:p>
          <a:r>
            <a:rPr lang="en-US"/>
            <a:t>Offer</a:t>
          </a:r>
        </a:p>
      </dgm:t>
    </dgm:pt>
    <dgm:pt modelId="{05FD0A76-2632-4C91-A04E-7FB6EEF9382B}" type="parTrans" cxnId="{D1C8BEE7-3B6E-4AF9-BBE3-FE3A5845FB00}">
      <dgm:prSet/>
      <dgm:spPr/>
      <dgm:t>
        <a:bodyPr/>
        <a:lstStyle/>
        <a:p>
          <a:endParaRPr lang="en-US"/>
        </a:p>
      </dgm:t>
    </dgm:pt>
    <dgm:pt modelId="{34962C8C-BFD2-467F-AC96-DC1520F2572C}" type="sibTrans" cxnId="{D1C8BEE7-3B6E-4AF9-BBE3-FE3A5845FB00}">
      <dgm:prSet/>
      <dgm:spPr/>
      <dgm:t>
        <a:bodyPr/>
        <a:lstStyle/>
        <a:p>
          <a:endParaRPr lang="en-US"/>
        </a:p>
      </dgm:t>
    </dgm:pt>
    <dgm:pt modelId="{9020CAA7-8CCC-4E4D-A8FF-891032CD8F58}">
      <dgm:prSet/>
      <dgm:spPr/>
      <dgm:t>
        <a:bodyPr/>
        <a:lstStyle/>
        <a:p>
          <a:r>
            <a:rPr lang="en-US" dirty="0"/>
            <a:t>Offer follow up and/or referral </a:t>
          </a:r>
        </a:p>
      </dgm:t>
    </dgm:pt>
    <dgm:pt modelId="{7B797640-285F-4B78-AECE-54680AFF46B9}" type="parTrans" cxnId="{B38DD529-4DEF-48E8-A704-CF1AAF9BA7BD}">
      <dgm:prSet/>
      <dgm:spPr/>
      <dgm:t>
        <a:bodyPr/>
        <a:lstStyle/>
        <a:p>
          <a:endParaRPr lang="en-US"/>
        </a:p>
      </dgm:t>
    </dgm:pt>
    <dgm:pt modelId="{7A8423DD-9EFC-433A-BFD2-EF7AD1F6E21C}" type="sibTrans" cxnId="{B38DD529-4DEF-48E8-A704-CF1AAF9BA7BD}">
      <dgm:prSet/>
      <dgm:spPr/>
      <dgm:t>
        <a:bodyPr/>
        <a:lstStyle/>
        <a:p>
          <a:endParaRPr lang="en-US"/>
        </a:p>
      </dgm:t>
    </dgm:pt>
    <dgm:pt modelId="{E658BDBF-EA20-1446-B4A2-CA26A2AD405C}" type="pres">
      <dgm:prSet presAssocID="{AB527028-5ACF-4CB1-BAEF-35FA29173E44}" presName="Name0" presStyleCnt="0">
        <dgm:presLayoutVars>
          <dgm:dir/>
          <dgm:animLvl val="lvl"/>
          <dgm:resizeHandles val="exact"/>
        </dgm:presLayoutVars>
      </dgm:prSet>
      <dgm:spPr/>
    </dgm:pt>
    <dgm:pt modelId="{31FEE0C2-B3BB-DB47-876C-B9EBE7DBF2EB}" type="pres">
      <dgm:prSet presAssocID="{07F7AD1D-8395-45FC-99EF-00173CD905DE}" presName="boxAndChildren" presStyleCnt="0"/>
      <dgm:spPr/>
    </dgm:pt>
    <dgm:pt modelId="{1C59F064-50B3-5444-B2B2-1724C0E9DF83}" type="pres">
      <dgm:prSet presAssocID="{07F7AD1D-8395-45FC-99EF-00173CD905DE}" presName="parentTextBox" presStyleLbl="alignNode1" presStyleIdx="0" presStyleCnt="5"/>
      <dgm:spPr/>
    </dgm:pt>
    <dgm:pt modelId="{19D089C6-D018-2D4B-A95C-F4F769665916}" type="pres">
      <dgm:prSet presAssocID="{07F7AD1D-8395-45FC-99EF-00173CD905DE}" presName="descendantBox" presStyleLbl="bgAccFollowNode1" presStyleIdx="0" presStyleCnt="5"/>
      <dgm:spPr/>
    </dgm:pt>
    <dgm:pt modelId="{A79E41D8-9D83-E146-B8AE-408098C34C74}" type="pres">
      <dgm:prSet presAssocID="{9396C7B9-B7F5-4221-A523-C886D71D527B}" presName="sp" presStyleCnt="0"/>
      <dgm:spPr/>
    </dgm:pt>
    <dgm:pt modelId="{3BB5F025-57FE-DA4A-89CA-906D88BF04A3}" type="pres">
      <dgm:prSet presAssocID="{2042A9F3-DF6F-4378-9FAC-E53B3A6AB8B9}" presName="arrowAndChildren" presStyleCnt="0"/>
      <dgm:spPr/>
    </dgm:pt>
    <dgm:pt modelId="{A72E94C8-F336-304A-965B-9E2CB51CED70}" type="pres">
      <dgm:prSet presAssocID="{2042A9F3-DF6F-4378-9FAC-E53B3A6AB8B9}" presName="parentTextArrow" presStyleLbl="node1" presStyleIdx="0" presStyleCnt="0"/>
      <dgm:spPr/>
    </dgm:pt>
    <dgm:pt modelId="{D2100AE6-7BD5-0142-84C0-332D2724100C}" type="pres">
      <dgm:prSet presAssocID="{2042A9F3-DF6F-4378-9FAC-E53B3A6AB8B9}" presName="arrow" presStyleLbl="alignNode1" presStyleIdx="1" presStyleCnt="5"/>
      <dgm:spPr/>
    </dgm:pt>
    <dgm:pt modelId="{74B78E95-20C9-0743-AB0F-814D75245400}" type="pres">
      <dgm:prSet presAssocID="{2042A9F3-DF6F-4378-9FAC-E53B3A6AB8B9}" presName="descendantArrow" presStyleLbl="bgAccFollowNode1" presStyleIdx="1" presStyleCnt="5"/>
      <dgm:spPr/>
    </dgm:pt>
    <dgm:pt modelId="{074B99EB-ED0E-3145-87A4-2F3F3EE253A9}" type="pres">
      <dgm:prSet presAssocID="{24D302FA-95B5-4413-8641-99C9F1FF902E}" presName="sp" presStyleCnt="0"/>
      <dgm:spPr/>
    </dgm:pt>
    <dgm:pt modelId="{21B66F3C-515F-8C42-91CF-58F685616090}" type="pres">
      <dgm:prSet presAssocID="{46E6B00C-22DE-4F48-9CF8-9CBE0EE9736F}" presName="arrowAndChildren" presStyleCnt="0"/>
      <dgm:spPr/>
    </dgm:pt>
    <dgm:pt modelId="{1E9B04EA-6090-2D42-8B80-FF515D93ED01}" type="pres">
      <dgm:prSet presAssocID="{46E6B00C-22DE-4F48-9CF8-9CBE0EE9736F}" presName="parentTextArrow" presStyleLbl="node1" presStyleIdx="0" presStyleCnt="0"/>
      <dgm:spPr/>
    </dgm:pt>
    <dgm:pt modelId="{E76D6E50-44A5-E54E-AEF1-7B2622719826}" type="pres">
      <dgm:prSet presAssocID="{46E6B00C-22DE-4F48-9CF8-9CBE0EE9736F}" presName="arrow" presStyleLbl="alignNode1" presStyleIdx="2" presStyleCnt="5"/>
      <dgm:spPr/>
    </dgm:pt>
    <dgm:pt modelId="{22691861-5658-324E-882C-9B8C72D807FC}" type="pres">
      <dgm:prSet presAssocID="{46E6B00C-22DE-4F48-9CF8-9CBE0EE9736F}" presName="descendantArrow" presStyleLbl="bgAccFollowNode1" presStyleIdx="2" presStyleCnt="5"/>
      <dgm:spPr/>
    </dgm:pt>
    <dgm:pt modelId="{D681FBB3-571D-9240-89CC-8F2464EC3417}" type="pres">
      <dgm:prSet presAssocID="{A05A5223-65D9-4C62-AB74-1CDFC2823B9F}" presName="sp" presStyleCnt="0"/>
      <dgm:spPr/>
    </dgm:pt>
    <dgm:pt modelId="{245EB106-D091-0F4D-8792-130780AE9B3D}" type="pres">
      <dgm:prSet presAssocID="{897B71B9-9021-44EB-B7DC-7D5A9D6988AF}" presName="arrowAndChildren" presStyleCnt="0"/>
      <dgm:spPr/>
    </dgm:pt>
    <dgm:pt modelId="{F6805652-5A40-D64B-8BFC-DC3A6E8A4CD3}" type="pres">
      <dgm:prSet presAssocID="{897B71B9-9021-44EB-B7DC-7D5A9D6988AF}" presName="parentTextArrow" presStyleLbl="node1" presStyleIdx="0" presStyleCnt="0"/>
      <dgm:spPr/>
    </dgm:pt>
    <dgm:pt modelId="{AF0F8687-282B-2F42-A1B3-6D98DD529CE7}" type="pres">
      <dgm:prSet presAssocID="{897B71B9-9021-44EB-B7DC-7D5A9D6988AF}" presName="arrow" presStyleLbl="alignNode1" presStyleIdx="3" presStyleCnt="5"/>
      <dgm:spPr/>
    </dgm:pt>
    <dgm:pt modelId="{E49D6DDA-FB2C-B141-BFEB-34D50F44AFE8}" type="pres">
      <dgm:prSet presAssocID="{897B71B9-9021-44EB-B7DC-7D5A9D6988AF}" presName="descendantArrow" presStyleLbl="bgAccFollowNode1" presStyleIdx="3" presStyleCnt="5"/>
      <dgm:spPr/>
    </dgm:pt>
    <dgm:pt modelId="{98555ABE-C576-8C43-A68B-B87B00D42F68}" type="pres">
      <dgm:prSet presAssocID="{0C2F4CC3-032E-48C4-8245-88D536365DB1}" presName="sp" presStyleCnt="0"/>
      <dgm:spPr/>
    </dgm:pt>
    <dgm:pt modelId="{85A12ED1-11A2-284E-8724-C82C65661693}" type="pres">
      <dgm:prSet presAssocID="{8393E7A6-BEA5-4FFF-975D-2D3FA5AB2B53}" presName="arrowAndChildren" presStyleCnt="0"/>
      <dgm:spPr/>
    </dgm:pt>
    <dgm:pt modelId="{725AE906-9119-2E45-A4BB-9401FDE401C1}" type="pres">
      <dgm:prSet presAssocID="{8393E7A6-BEA5-4FFF-975D-2D3FA5AB2B53}" presName="parentTextArrow" presStyleLbl="node1" presStyleIdx="0" presStyleCnt="0"/>
      <dgm:spPr/>
    </dgm:pt>
    <dgm:pt modelId="{9593893C-5524-DC4A-B8FE-C0AE4A1E398D}" type="pres">
      <dgm:prSet presAssocID="{8393E7A6-BEA5-4FFF-975D-2D3FA5AB2B53}" presName="arrow" presStyleLbl="alignNode1" presStyleIdx="4" presStyleCnt="5"/>
      <dgm:spPr/>
    </dgm:pt>
    <dgm:pt modelId="{122D8F20-B97F-6344-A1BF-E0ED3FD97241}" type="pres">
      <dgm:prSet presAssocID="{8393E7A6-BEA5-4FFF-975D-2D3FA5AB2B53}" presName="descendantArrow" presStyleLbl="bgAccFollowNode1" presStyleIdx="4" presStyleCnt="5"/>
      <dgm:spPr/>
    </dgm:pt>
  </dgm:ptLst>
  <dgm:cxnLst>
    <dgm:cxn modelId="{742A7F16-B88F-4F41-AF68-B24DF955992F}" type="presOf" srcId="{8393E7A6-BEA5-4FFF-975D-2D3FA5AB2B53}" destId="{725AE906-9119-2E45-A4BB-9401FDE401C1}" srcOrd="0" destOrd="0" presId="urn:microsoft.com/office/officeart/2016/7/layout/VerticalDownArrowProcess"/>
    <dgm:cxn modelId="{D99C6220-2718-4C0E-A5C5-9FD93D838870}" srcId="{AB527028-5ACF-4CB1-BAEF-35FA29173E44}" destId="{8393E7A6-BEA5-4FFF-975D-2D3FA5AB2B53}" srcOrd="0" destOrd="0" parTransId="{4F16B9AA-CC31-46D8-8A88-95AB9E327A80}" sibTransId="{0C2F4CC3-032E-48C4-8245-88D536365DB1}"/>
    <dgm:cxn modelId="{B38DD529-4DEF-48E8-A704-CF1AAF9BA7BD}" srcId="{07F7AD1D-8395-45FC-99EF-00173CD905DE}" destId="{9020CAA7-8CCC-4E4D-A8FF-891032CD8F58}" srcOrd="0" destOrd="0" parTransId="{7B797640-285F-4B78-AECE-54680AFF46B9}" sibTransId="{7A8423DD-9EFC-433A-BFD2-EF7AD1F6E21C}"/>
    <dgm:cxn modelId="{93BD633F-7336-4035-A896-AA3F1BF95DE2}" srcId="{46E6B00C-22DE-4F48-9CF8-9CBE0EE9736F}" destId="{C6D0306A-804C-4028-9448-A49851F599C0}" srcOrd="0" destOrd="0" parTransId="{5A92338F-657D-426A-BAB8-851B8CA629DD}" sibTransId="{F1E66ED4-1BD3-4C97-922C-3FA86DC6616C}"/>
    <dgm:cxn modelId="{1FC6C656-B7A6-FC49-97E9-10611364C0FB}" type="presOf" srcId="{2042A9F3-DF6F-4378-9FAC-E53B3A6AB8B9}" destId="{A72E94C8-F336-304A-965B-9E2CB51CED70}" srcOrd="0" destOrd="0" presId="urn:microsoft.com/office/officeart/2016/7/layout/VerticalDownArrowProcess"/>
    <dgm:cxn modelId="{5BFA445A-F2AD-4BED-BDD4-D1B8ACF2DC77}" srcId="{AB527028-5ACF-4CB1-BAEF-35FA29173E44}" destId="{897B71B9-9021-44EB-B7DC-7D5A9D6988AF}" srcOrd="1" destOrd="0" parTransId="{7B2528DE-96E6-400B-B873-2E170F900872}" sibTransId="{A05A5223-65D9-4C62-AB74-1CDFC2823B9F}"/>
    <dgm:cxn modelId="{8B40C85C-B862-7945-A891-50119AE7FAB0}" type="presOf" srcId="{175BCBD6-F4AC-4039-8C59-E0199FA35785}" destId="{122D8F20-B97F-6344-A1BF-E0ED3FD97241}" srcOrd="0" destOrd="0" presId="urn:microsoft.com/office/officeart/2016/7/layout/VerticalDownArrowProcess"/>
    <dgm:cxn modelId="{FC48535F-BDD5-BE47-97FB-2CA30D738782}" type="presOf" srcId="{2042A9F3-DF6F-4378-9FAC-E53B3A6AB8B9}" destId="{D2100AE6-7BD5-0142-84C0-332D2724100C}" srcOrd="1" destOrd="0" presId="urn:microsoft.com/office/officeart/2016/7/layout/VerticalDownArrowProcess"/>
    <dgm:cxn modelId="{58D9F182-27B0-FA40-9F22-8E5B5DDAF518}" type="presOf" srcId="{8393E7A6-BEA5-4FFF-975D-2D3FA5AB2B53}" destId="{9593893C-5524-DC4A-B8FE-C0AE4A1E398D}" srcOrd="1" destOrd="0" presId="urn:microsoft.com/office/officeart/2016/7/layout/VerticalDownArrowProcess"/>
    <dgm:cxn modelId="{91243294-E0E1-4C42-8CA9-CEC3B9FC81A7}" srcId="{AB527028-5ACF-4CB1-BAEF-35FA29173E44}" destId="{46E6B00C-22DE-4F48-9CF8-9CBE0EE9736F}" srcOrd="2" destOrd="0" parTransId="{CCB4EB2B-7030-467D-89B0-2AE52252DB0F}" sibTransId="{24D302FA-95B5-4413-8641-99C9F1FF902E}"/>
    <dgm:cxn modelId="{14E13997-1A26-6A46-A9E8-92BA4773446E}" type="presOf" srcId="{46E6B00C-22DE-4F48-9CF8-9CBE0EE9736F}" destId="{E76D6E50-44A5-E54E-AEF1-7B2622719826}" srcOrd="1" destOrd="0" presId="urn:microsoft.com/office/officeart/2016/7/layout/VerticalDownArrowProcess"/>
    <dgm:cxn modelId="{CD862E99-6103-D94E-A24F-6B13C2EA86ED}" type="presOf" srcId="{3AF91738-ADFD-450E-816A-FB0BDD0B9A70}" destId="{74B78E95-20C9-0743-AB0F-814D75245400}" srcOrd="0" destOrd="0" presId="urn:microsoft.com/office/officeart/2016/7/layout/VerticalDownArrowProcess"/>
    <dgm:cxn modelId="{8D4E87A2-2E26-4A55-97AA-FE136DB4DAA8}" srcId="{AB527028-5ACF-4CB1-BAEF-35FA29173E44}" destId="{2042A9F3-DF6F-4378-9FAC-E53B3A6AB8B9}" srcOrd="3" destOrd="0" parTransId="{6436BDEA-C45F-452F-A075-F91DE38012BA}" sibTransId="{9396C7B9-B7F5-4221-A523-C886D71D527B}"/>
    <dgm:cxn modelId="{57599EA3-F63C-5043-BF14-8EC68FF0E2ED}" type="presOf" srcId="{07F7AD1D-8395-45FC-99EF-00173CD905DE}" destId="{1C59F064-50B3-5444-B2B2-1724C0E9DF83}" srcOrd="0" destOrd="0" presId="urn:microsoft.com/office/officeart/2016/7/layout/VerticalDownArrowProcess"/>
    <dgm:cxn modelId="{357055B4-47E0-4541-92D0-B32DBC332CEC}" srcId="{897B71B9-9021-44EB-B7DC-7D5A9D6988AF}" destId="{23DD7BF9-911C-4597-BE2E-23AD43E6266B}" srcOrd="0" destOrd="0" parTransId="{5F83A57F-EE10-407E-85D2-3A540F29858E}" sibTransId="{A01DB2AA-AAFA-4318-A3ED-DB4830220BCA}"/>
    <dgm:cxn modelId="{2A4D11B5-32C9-BC45-8C2B-81EDCCB9F59F}" type="presOf" srcId="{23DD7BF9-911C-4597-BE2E-23AD43E6266B}" destId="{E49D6DDA-FB2C-B141-BFEB-34D50F44AFE8}" srcOrd="0" destOrd="0" presId="urn:microsoft.com/office/officeart/2016/7/layout/VerticalDownArrowProcess"/>
    <dgm:cxn modelId="{7C8477BC-5B16-483A-9D82-1926C2CDEC28}" srcId="{8393E7A6-BEA5-4FFF-975D-2D3FA5AB2B53}" destId="{175BCBD6-F4AC-4039-8C59-E0199FA35785}" srcOrd="0" destOrd="0" parTransId="{3E264666-2CE6-473F-A9B7-66DB98BC38C2}" sibTransId="{CEC8A81D-DDF3-4358-B486-82B50660AF0D}"/>
    <dgm:cxn modelId="{C4C16BBE-7AB4-BA47-AEF0-5DCEB9485F0D}" type="presOf" srcId="{897B71B9-9021-44EB-B7DC-7D5A9D6988AF}" destId="{AF0F8687-282B-2F42-A1B3-6D98DD529CE7}" srcOrd="1" destOrd="0" presId="urn:microsoft.com/office/officeart/2016/7/layout/VerticalDownArrowProcess"/>
    <dgm:cxn modelId="{11C3F2CE-217C-454C-991A-4E03B3286C11}" type="presOf" srcId="{9020CAA7-8CCC-4E4D-A8FF-891032CD8F58}" destId="{19D089C6-D018-2D4B-A95C-F4F769665916}" srcOrd="0" destOrd="0" presId="urn:microsoft.com/office/officeart/2016/7/layout/VerticalDownArrowProcess"/>
    <dgm:cxn modelId="{DAA9C6D2-9743-44AB-8A32-C5CC88366C6D}" srcId="{2042A9F3-DF6F-4378-9FAC-E53B3A6AB8B9}" destId="{3AF91738-ADFD-450E-816A-FB0BDD0B9A70}" srcOrd="0" destOrd="0" parTransId="{CEA2B0E8-CDD3-4E24-9303-8F1914B25A7F}" sibTransId="{033D7985-3B74-4575-A01D-A8C702D180E1}"/>
    <dgm:cxn modelId="{0B9138DD-8C90-8647-8825-B61982A1BF87}" type="presOf" srcId="{897B71B9-9021-44EB-B7DC-7D5A9D6988AF}" destId="{F6805652-5A40-D64B-8BFC-DC3A6E8A4CD3}" srcOrd="0" destOrd="0" presId="urn:microsoft.com/office/officeart/2016/7/layout/VerticalDownArrowProcess"/>
    <dgm:cxn modelId="{D0EF2AE3-22F9-7349-AC04-E7EE5A3DE934}" type="presOf" srcId="{46E6B00C-22DE-4F48-9CF8-9CBE0EE9736F}" destId="{1E9B04EA-6090-2D42-8B80-FF515D93ED01}" srcOrd="0" destOrd="0" presId="urn:microsoft.com/office/officeart/2016/7/layout/VerticalDownArrowProcess"/>
    <dgm:cxn modelId="{0FB2F0E5-ACFD-E94F-BEBD-69F72622FA0A}" type="presOf" srcId="{C6D0306A-804C-4028-9448-A49851F599C0}" destId="{22691861-5658-324E-882C-9B8C72D807FC}" srcOrd="0" destOrd="0" presId="urn:microsoft.com/office/officeart/2016/7/layout/VerticalDownArrowProcess"/>
    <dgm:cxn modelId="{D1C8BEE7-3B6E-4AF9-BBE3-FE3A5845FB00}" srcId="{AB527028-5ACF-4CB1-BAEF-35FA29173E44}" destId="{07F7AD1D-8395-45FC-99EF-00173CD905DE}" srcOrd="4" destOrd="0" parTransId="{05FD0A76-2632-4C91-A04E-7FB6EEF9382B}" sibTransId="{34962C8C-BFD2-467F-AC96-DC1520F2572C}"/>
    <dgm:cxn modelId="{435FF8EB-F724-1348-AAB9-D841EB9F9A09}" type="presOf" srcId="{AB527028-5ACF-4CB1-BAEF-35FA29173E44}" destId="{E658BDBF-EA20-1446-B4A2-CA26A2AD405C}" srcOrd="0" destOrd="0" presId="urn:microsoft.com/office/officeart/2016/7/layout/VerticalDownArrowProcess"/>
    <dgm:cxn modelId="{E076C5F1-58B6-E348-A601-63DC01670798}" type="presParOf" srcId="{E658BDBF-EA20-1446-B4A2-CA26A2AD405C}" destId="{31FEE0C2-B3BB-DB47-876C-B9EBE7DBF2EB}" srcOrd="0" destOrd="0" presId="urn:microsoft.com/office/officeart/2016/7/layout/VerticalDownArrowProcess"/>
    <dgm:cxn modelId="{40167F14-C29C-F64E-87AD-B4AF05CCE7EE}" type="presParOf" srcId="{31FEE0C2-B3BB-DB47-876C-B9EBE7DBF2EB}" destId="{1C59F064-50B3-5444-B2B2-1724C0E9DF83}" srcOrd="0" destOrd="0" presId="urn:microsoft.com/office/officeart/2016/7/layout/VerticalDownArrowProcess"/>
    <dgm:cxn modelId="{B3CF48BB-E4B9-4741-B261-02DD8137E874}" type="presParOf" srcId="{31FEE0C2-B3BB-DB47-876C-B9EBE7DBF2EB}" destId="{19D089C6-D018-2D4B-A95C-F4F769665916}" srcOrd="1" destOrd="0" presId="urn:microsoft.com/office/officeart/2016/7/layout/VerticalDownArrowProcess"/>
    <dgm:cxn modelId="{96D1AA44-5774-6C47-8E5C-0C102AE40EBC}" type="presParOf" srcId="{E658BDBF-EA20-1446-B4A2-CA26A2AD405C}" destId="{A79E41D8-9D83-E146-B8AE-408098C34C74}" srcOrd="1" destOrd="0" presId="urn:microsoft.com/office/officeart/2016/7/layout/VerticalDownArrowProcess"/>
    <dgm:cxn modelId="{E4135F0B-DFDA-7245-AA9D-5093B53C527D}" type="presParOf" srcId="{E658BDBF-EA20-1446-B4A2-CA26A2AD405C}" destId="{3BB5F025-57FE-DA4A-89CA-906D88BF04A3}" srcOrd="2" destOrd="0" presId="urn:microsoft.com/office/officeart/2016/7/layout/VerticalDownArrowProcess"/>
    <dgm:cxn modelId="{152E31C0-AE7E-2847-AB3B-32B0D455808B}" type="presParOf" srcId="{3BB5F025-57FE-DA4A-89CA-906D88BF04A3}" destId="{A72E94C8-F336-304A-965B-9E2CB51CED70}" srcOrd="0" destOrd="0" presId="urn:microsoft.com/office/officeart/2016/7/layout/VerticalDownArrowProcess"/>
    <dgm:cxn modelId="{D1408BEF-F145-DA43-A115-00BE168B6D5F}" type="presParOf" srcId="{3BB5F025-57FE-DA4A-89CA-906D88BF04A3}" destId="{D2100AE6-7BD5-0142-84C0-332D2724100C}" srcOrd="1" destOrd="0" presId="urn:microsoft.com/office/officeart/2016/7/layout/VerticalDownArrowProcess"/>
    <dgm:cxn modelId="{E8F0D3BC-9F10-B340-9C3B-6E0BC6E083B0}" type="presParOf" srcId="{3BB5F025-57FE-DA4A-89CA-906D88BF04A3}" destId="{74B78E95-20C9-0743-AB0F-814D75245400}" srcOrd="2" destOrd="0" presId="urn:microsoft.com/office/officeart/2016/7/layout/VerticalDownArrowProcess"/>
    <dgm:cxn modelId="{64B851FF-026E-9B44-B908-1DD464485F9F}" type="presParOf" srcId="{E658BDBF-EA20-1446-B4A2-CA26A2AD405C}" destId="{074B99EB-ED0E-3145-87A4-2F3F3EE253A9}" srcOrd="3" destOrd="0" presId="urn:microsoft.com/office/officeart/2016/7/layout/VerticalDownArrowProcess"/>
    <dgm:cxn modelId="{3C09EFA2-90E2-0849-943F-D47F973D1417}" type="presParOf" srcId="{E658BDBF-EA20-1446-B4A2-CA26A2AD405C}" destId="{21B66F3C-515F-8C42-91CF-58F685616090}" srcOrd="4" destOrd="0" presId="urn:microsoft.com/office/officeart/2016/7/layout/VerticalDownArrowProcess"/>
    <dgm:cxn modelId="{33709075-1CD5-A748-ACA9-CBEB971E70C0}" type="presParOf" srcId="{21B66F3C-515F-8C42-91CF-58F685616090}" destId="{1E9B04EA-6090-2D42-8B80-FF515D93ED01}" srcOrd="0" destOrd="0" presId="urn:microsoft.com/office/officeart/2016/7/layout/VerticalDownArrowProcess"/>
    <dgm:cxn modelId="{684014BE-24D6-A441-9444-53BAC21362D6}" type="presParOf" srcId="{21B66F3C-515F-8C42-91CF-58F685616090}" destId="{E76D6E50-44A5-E54E-AEF1-7B2622719826}" srcOrd="1" destOrd="0" presId="urn:microsoft.com/office/officeart/2016/7/layout/VerticalDownArrowProcess"/>
    <dgm:cxn modelId="{22382802-78AC-AD45-9936-3CCED452E096}" type="presParOf" srcId="{21B66F3C-515F-8C42-91CF-58F685616090}" destId="{22691861-5658-324E-882C-9B8C72D807FC}" srcOrd="2" destOrd="0" presId="urn:microsoft.com/office/officeart/2016/7/layout/VerticalDownArrowProcess"/>
    <dgm:cxn modelId="{6A1F0BA8-2822-B848-985F-3E91F2B1A86F}" type="presParOf" srcId="{E658BDBF-EA20-1446-B4A2-CA26A2AD405C}" destId="{D681FBB3-571D-9240-89CC-8F2464EC3417}" srcOrd="5" destOrd="0" presId="urn:microsoft.com/office/officeart/2016/7/layout/VerticalDownArrowProcess"/>
    <dgm:cxn modelId="{AB3E8D62-57D6-C041-8DBC-E13E637E2415}" type="presParOf" srcId="{E658BDBF-EA20-1446-B4A2-CA26A2AD405C}" destId="{245EB106-D091-0F4D-8792-130780AE9B3D}" srcOrd="6" destOrd="0" presId="urn:microsoft.com/office/officeart/2016/7/layout/VerticalDownArrowProcess"/>
    <dgm:cxn modelId="{127F88B7-3EBC-C44F-9D0B-7AB51B48DA34}" type="presParOf" srcId="{245EB106-D091-0F4D-8792-130780AE9B3D}" destId="{F6805652-5A40-D64B-8BFC-DC3A6E8A4CD3}" srcOrd="0" destOrd="0" presId="urn:microsoft.com/office/officeart/2016/7/layout/VerticalDownArrowProcess"/>
    <dgm:cxn modelId="{5AB006D4-195F-F548-8109-B9B6133343EC}" type="presParOf" srcId="{245EB106-D091-0F4D-8792-130780AE9B3D}" destId="{AF0F8687-282B-2F42-A1B3-6D98DD529CE7}" srcOrd="1" destOrd="0" presId="urn:microsoft.com/office/officeart/2016/7/layout/VerticalDownArrowProcess"/>
    <dgm:cxn modelId="{03C64026-9847-0742-A111-2618BCA3867E}" type="presParOf" srcId="{245EB106-D091-0F4D-8792-130780AE9B3D}" destId="{E49D6DDA-FB2C-B141-BFEB-34D50F44AFE8}" srcOrd="2" destOrd="0" presId="urn:microsoft.com/office/officeart/2016/7/layout/VerticalDownArrowProcess"/>
    <dgm:cxn modelId="{533955B2-862D-E846-9FDD-4345E43A69A7}" type="presParOf" srcId="{E658BDBF-EA20-1446-B4A2-CA26A2AD405C}" destId="{98555ABE-C576-8C43-A68B-B87B00D42F68}" srcOrd="7" destOrd="0" presId="urn:microsoft.com/office/officeart/2016/7/layout/VerticalDownArrowProcess"/>
    <dgm:cxn modelId="{B42FA3BA-377A-1243-B4E3-EF8C8C8CACE6}" type="presParOf" srcId="{E658BDBF-EA20-1446-B4A2-CA26A2AD405C}" destId="{85A12ED1-11A2-284E-8724-C82C65661693}" srcOrd="8" destOrd="0" presId="urn:microsoft.com/office/officeart/2016/7/layout/VerticalDownArrowProcess"/>
    <dgm:cxn modelId="{792A8920-12FE-7F44-BFE0-29E5C4055BA7}" type="presParOf" srcId="{85A12ED1-11A2-284E-8724-C82C65661693}" destId="{725AE906-9119-2E45-A4BB-9401FDE401C1}" srcOrd="0" destOrd="0" presId="urn:microsoft.com/office/officeart/2016/7/layout/VerticalDownArrowProcess"/>
    <dgm:cxn modelId="{AC7CFF0F-1286-0041-8D76-18213F2EE9BC}" type="presParOf" srcId="{85A12ED1-11A2-284E-8724-C82C65661693}" destId="{9593893C-5524-DC4A-B8FE-C0AE4A1E398D}" srcOrd="1" destOrd="0" presId="urn:microsoft.com/office/officeart/2016/7/layout/VerticalDownArrowProcess"/>
    <dgm:cxn modelId="{0101B281-BFF5-B848-A4E7-BF91A6C451DB}" type="presParOf" srcId="{85A12ED1-11A2-284E-8724-C82C65661693}" destId="{122D8F20-B97F-6344-A1BF-E0ED3FD97241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DC695-2E84-534F-9365-706452CDD3E3}">
      <dsp:nvSpPr>
        <dsp:cNvPr id="0" name=""/>
        <dsp:cNvSpPr/>
      </dsp:nvSpPr>
      <dsp:spPr>
        <a:xfrm>
          <a:off x="0" y="38379"/>
          <a:ext cx="8370059" cy="7029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Overview</a:t>
          </a:r>
          <a:endParaRPr lang="en-US" sz="2000" b="1" kern="1200" dirty="0"/>
        </a:p>
      </dsp:txBody>
      <dsp:txXfrm>
        <a:off x="34317" y="72696"/>
        <a:ext cx="8301425" cy="634353"/>
      </dsp:txXfrm>
    </dsp:sp>
    <dsp:sp modelId="{FBA925EF-1DF3-7B48-8784-25B854F1FF75}">
      <dsp:nvSpPr>
        <dsp:cNvPr id="0" name=""/>
        <dsp:cNvSpPr/>
      </dsp:nvSpPr>
      <dsp:spPr>
        <a:xfrm>
          <a:off x="0" y="824886"/>
          <a:ext cx="8370059" cy="702987"/>
        </a:xfrm>
        <a:prstGeom prst="round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Anterior</a:t>
          </a:r>
          <a:r>
            <a:rPr lang="en-US" sz="2000" b="1" kern="1200" dirty="0"/>
            <a:t> hair line</a:t>
          </a:r>
        </a:p>
      </dsp:txBody>
      <dsp:txXfrm>
        <a:off x="34317" y="859203"/>
        <a:ext cx="8301425" cy="634353"/>
      </dsp:txXfrm>
    </dsp:sp>
    <dsp:sp modelId="{D923BC75-1A0A-BD49-A14B-5FA50B58F3D2}">
      <dsp:nvSpPr>
        <dsp:cNvPr id="0" name=""/>
        <dsp:cNvSpPr/>
      </dsp:nvSpPr>
      <dsp:spPr>
        <a:xfrm>
          <a:off x="0" y="1611394"/>
          <a:ext cx="8370059" cy="702987"/>
        </a:xfrm>
        <a:prstGeom prst="round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Middle</a:t>
          </a:r>
          <a:r>
            <a:rPr lang="en-US" sz="2000" kern="1200" dirty="0"/>
            <a:t> </a:t>
          </a:r>
          <a:r>
            <a:rPr lang="en-US" sz="2400" b="1" kern="1200" dirty="0"/>
            <a:t>parting</a:t>
          </a:r>
          <a:endParaRPr lang="en-US" sz="2000" b="1" kern="1200" dirty="0"/>
        </a:p>
      </dsp:txBody>
      <dsp:txXfrm>
        <a:off x="34317" y="1645711"/>
        <a:ext cx="8301425" cy="634353"/>
      </dsp:txXfrm>
    </dsp:sp>
    <dsp:sp modelId="{104830BA-6C0C-B64C-9B48-C55567DA3832}">
      <dsp:nvSpPr>
        <dsp:cNvPr id="0" name=""/>
        <dsp:cNvSpPr/>
      </dsp:nvSpPr>
      <dsp:spPr>
        <a:xfrm>
          <a:off x="0" y="2397901"/>
          <a:ext cx="8370059" cy="702987"/>
        </a:xfrm>
        <a:prstGeom prst="round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Sequentially assess entire scalp</a:t>
          </a:r>
        </a:p>
      </dsp:txBody>
      <dsp:txXfrm>
        <a:off x="34317" y="2432218"/>
        <a:ext cx="8301425" cy="634353"/>
      </dsp:txXfrm>
    </dsp:sp>
    <dsp:sp modelId="{0F8ABBD1-9D5B-8F49-AB6A-059F95A635D7}">
      <dsp:nvSpPr>
        <dsp:cNvPr id="0" name=""/>
        <dsp:cNvSpPr/>
      </dsp:nvSpPr>
      <dsp:spPr>
        <a:xfrm>
          <a:off x="0" y="3184408"/>
          <a:ext cx="8370059" cy="702987"/>
        </a:xfrm>
        <a:prstGeom prst="round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Hair pull </a:t>
          </a:r>
        </a:p>
      </dsp:txBody>
      <dsp:txXfrm>
        <a:off x="34317" y="3218725"/>
        <a:ext cx="8301425" cy="634353"/>
      </dsp:txXfrm>
    </dsp:sp>
    <dsp:sp modelId="{DF3EB4D1-4764-A140-887D-0806119F17A2}">
      <dsp:nvSpPr>
        <dsp:cNvPr id="0" name=""/>
        <dsp:cNvSpPr/>
      </dsp:nvSpPr>
      <dsp:spPr>
        <a:xfrm>
          <a:off x="0" y="3970915"/>
          <a:ext cx="8370059" cy="702987"/>
        </a:xfrm>
        <a:prstGeom prst="round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Trichoscopy</a:t>
          </a:r>
          <a:r>
            <a:rPr lang="en-US" sz="1800" b="1" kern="1200" dirty="0"/>
            <a:t> (hair follicles present or not, inflammation or not, </a:t>
          </a:r>
          <a:r>
            <a:rPr lang="en-US" sz="1800" b="1" kern="1200" dirty="0" err="1"/>
            <a:t>miniaturisation</a:t>
          </a:r>
          <a:r>
            <a:rPr lang="en-US" sz="1800" b="1" kern="1200" dirty="0"/>
            <a:t> or not)</a:t>
          </a:r>
        </a:p>
      </dsp:txBody>
      <dsp:txXfrm>
        <a:off x="34317" y="4005232"/>
        <a:ext cx="8301425" cy="634353"/>
      </dsp:txXfrm>
    </dsp:sp>
    <dsp:sp modelId="{14087592-3378-9746-BE2C-F6762C158FCE}">
      <dsp:nvSpPr>
        <dsp:cNvPr id="0" name=""/>
        <dsp:cNvSpPr/>
      </dsp:nvSpPr>
      <dsp:spPr>
        <a:xfrm>
          <a:off x="0" y="4757422"/>
          <a:ext cx="8370059" cy="702987"/>
        </a:xfrm>
        <a:prstGeom prst="round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Eyebrows, eyelashes, beard </a:t>
          </a:r>
        </a:p>
      </dsp:txBody>
      <dsp:txXfrm>
        <a:off x="34317" y="4791739"/>
        <a:ext cx="8301425" cy="634353"/>
      </dsp:txXfrm>
    </dsp:sp>
    <dsp:sp modelId="{9604D6E0-382B-EF4C-BB13-0B4D7E95686A}">
      <dsp:nvSpPr>
        <dsp:cNvPr id="0" name=""/>
        <dsp:cNvSpPr/>
      </dsp:nvSpPr>
      <dsp:spPr>
        <a:xfrm>
          <a:off x="0" y="5543930"/>
          <a:ext cx="8370059" cy="70298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If relevant: mouth, nails, skin, lymphadenopathy </a:t>
          </a:r>
        </a:p>
      </dsp:txBody>
      <dsp:txXfrm>
        <a:off x="34317" y="5578247"/>
        <a:ext cx="8301425" cy="6343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0FD8F-2EBD-9A4F-805D-EA16C37BA1CE}">
      <dsp:nvSpPr>
        <dsp:cNvPr id="0" name=""/>
        <dsp:cNvSpPr/>
      </dsp:nvSpPr>
      <dsp:spPr>
        <a:xfrm>
          <a:off x="0" y="100997"/>
          <a:ext cx="8137101" cy="7150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If suspecting TE: FBC, UE, LFT, Iron studies, TFT, B12, Folate, Vit D, Zinc + Specifics</a:t>
          </a:r>
        </a:p>
      </dsp:txBody>
      <dsp:txXfrm>
        <a:off x="34906" y="135903"/>
        <a:ext cx="8067289" cy="645240"/>
      </dsp:txXfrm>
    </dsp:sp>
    <dsp:sp modelId="{E11F75AC-E5AB-A240-BC49-5B568FCDEF9C}">
      <dsp:nvSpPr>
        <dsp:cNvPr id="0" name=""/>
        <dsp:cNvSpPr/>
      </dsp:nvSpPr>
      <dsp:spPr>
        <a:xfrm>
          <a:off x="0" y="867890"/>
          <a:ext cx="8137101" cy="715052"/>
        </a:xfrm>
        <a:prstGeom prst="round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If suspecting autoimmune hair loss: as above + ANA, ENA, anti dsDNA, C3, C4, CRP, ESR + specifics (consider pre-systemic work up)</a:t>
          </a:r>
        </a:p>
      </dsp:txBody>
      <dsp:txXfrm>
        <a:off x="34906" y="902796"/>
        <a:ext cx="8067289" cy="645240"/>
      </dsp:txXfrm>
    </dsp:sp>
    <dsp:sp modelId="{4D48B1DD-C5E1-B648-9825-14E70BFACFF3}">
      <dsp:nvSpPr>
        <dsp:cNvPr id="0" name=""/>
        <dsp:cNvSpPr/>
      </dsp:nvSpPr>
      <dsp:spPr>
        <a:xfrm>
          <a:off x="0" y="1634782"/>
          <a:ext cx="8137101" cy="715052"/>
        </a:xfrm>
        <a:prstGeom prst="round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If suspecting DLE: ANA, ENA, anti dsDNA (consider pre-systemic work up)</a:t>
          </a:r>
        </a:p>
      </dsp:txBody>
      <dsp:txXfrm>
        <a:off x="34906" y="1669688"/>
        <a:ext cx="8067289" cy="645240"/>
      </dsp:txXfrm>
    </dsp:sp>
    <dsp:sp modelId="{A19FF9E9-E9FA-C14A-B188-9C5B51C4BA3E}">
      <dsp:nvSpPr>
        <dsp:cNvPr id="0" name=""/>
        <dsp:cNvSpPr/>
      </dsp:nvSpPr>
      <dsp:spPr>
        <a:xfrm>
          <a:off x="0" y="2401675"/>
          <a:ext cx="8137101" cy="715052"/>
        </a:xfrm>
        <a:prstGeom prst="round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If suspecting tinea capitis: </a:t>
          </a:r>
          <a:r>
            <a:rPr lang="en-GB" sz="1800" kern="1200" dirty="0" err="1"/>
            <a:t>trichogram</a:t>
          </a:r>
          <a:r>
            <a:rPr lang="en-GB" sz="1800" kern="1200" dirty="0"/>
            <a:t>, mycology culture (consider baseline LFT)</a:t>
          </a:r>
        </a:p>
      </dsp:txBody>
      <dsp:txXfrm>
        <a:off x="34906" y="2436581"/>
        <a:ext cx="8067289" cy="645240"/>
      </dsp:txXfrm>
    </dsp:sp>
    <dsp:sp modelId="{E3E63361-0F99-B940-94CD-E4CF45924FD2}">
      <dsp:nvSpPr>
        <dsp:cNvPr id="0" name=""/>
        <dsp:cNvSpPr/>
      </dsp:nvSpPr>
      <dsp:spPr>
        <a:xfrm>
          <a:off x="0" y="3168568"/>
          <a:ext cx="8137101" cy="715052"/>
        </a:xfrm>
        <a:prstGeom prst="round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If suspecting LPP/FFA- none (consider CVS/TFT work up, pre-systemic work up)</a:t>
          </a:r>
        </a:p>
      </dsp:txBody>
      <dsp:txXfrm>
        <a:off x="34906" y="3203474"/>
        <a:ext cx="8067289" cy="645240"/>
      </dsp:txXfrm>
    </dsp:sp>
    <dsp:sp modelId="{DED1B857-E023-554E-9186-BD7C220406D1}">
      <dsp:nvSpPr>
        <dsp:cNvPr id="0" name=""/>
        <dsp:cNvSpPr/>
      </dsp:nvSpPr>
      <dsp:spPr>
        <a:xfrm>
          <a:off x="0" y="3935461"/>
          <a:ext cx="8137101" cy="715052"/>
        </a:xfrm>
        <a:prstGeom prst="round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If suspecting standard pattern hair loss- none (consider PCOS screen, CVS screen, pre-systemic work up)</a:t>
          </a:r>
        </a:p>
      </dsp:txBody>
      <dsp:txXfrm>
        <a:off x="34906" y="3970367"/>
        <a:ext cx="8067289" cy="645240"/>
      </dsp:txXfrm>
    </dsp:sp>
    <dsp:sp modelId="{D50AEF51-F982-8E4B-AC29-EA8A126D28D3}">
      <dsp:nvSpPr>
        <dsp:cNvPr id="0" name=""/>
        <dsp:cNvSpPr/>
      </dsp:nvSpPr>
      <dsp:spPr>
        <a:xfrm>
          <a:off x="0" y="4702354"/>
          <a:ext cx="8137101" cy="715052"/>
        </a:xfrm>
        <a:prstGeom prst="round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If suspecting AA- none (consider TFT/CVS screen/Autoimmune work up, consider pre-systemic work up)</a:t>
          </a:r>
        </a:p>
      </dsp:txBody>
      <dsp:txXfrm>
        <a:off x="34906" y="4737260"/>
        <a:ext cx="8067289" cy="645240"/>
      </dsp:txXfrm>
    </dsp:sp>
    <dsp:sp modelId="{79296165-BD8B-2C4E-832B-CC307AD4AD2A}">
      <dsp:nvSpPr>
        <dsp:cNvPr id="0" name=""/>
        <dsp:cNvSpPr/>
      </dsp:nvSpPr>
      <dsp:spPr>
        <a:xfrm>
          <a:off x="0" y="5469246"/>
          <a:ext cx="8137101" cy="715052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AND PHOTOS!</a:t>
          </a:r>
        </a:p>
      </dsp:txBody>
      <dsp:txXfrm>
        <a:off x="34906" y="5504152"/>
        <a:ext cx="8067289" cy="645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E1228-8573-BB46-917D-008E20556A76}">
      <dsp:nvSpPr>
        <dsp:cNvPr id="0" name=""/>
        <dsp:cNvSpPr/>
      </dsp:nvSpPr>
      <dsp:spPr>
        <a:xfrm>
          <a:off x="10163" y="1376192"/>
          <a:ext cx="3037714" cy="1822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Pre predictive  probability, history, examination, </a:t>
          </a:r>
          <a:r>
            <a:rPr lang="en-GB" sz="2200" kern="1200" dirty="0" err="1"/>
            <a:t>trichoscopy</a:t>
          </a:r>
          <a:r>
            <a:rPr lang="en-GB" sz="2200" kern="1200" dirty="0"/>
            <a:t>, bloods, biopsy</a:t>
          </a:r>
        </a:p>
      </dsp:txBody>
      <dsp:txXfrm>
        <a:off x="63546" y="1429575"/>
        <a:ext cx="2930948" cy="1715862"/>
      </dsp:txXfrm>
    </dsp:sp>
    <dsp:sp modelId="{ADF18064-B044-924C-B2F7-87E43036473F}">
      <dsp:nvSpPr>
        <dsp:cNvPr id="0" name=""/>
        <dsp:cNvSpPr/>
      </dsp:nvSpPr>
      <dsp:spPr>
        <a:xfrm>
          <a:off x="3351649" y="1910830"/>
          <a:ext cx="643995" cy="7533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3351649" y="2061501"/>
        <a:ext cx="450797" cy="452011"/>
      </dsp:txXfrm>
    </dsp:sp>
    <dsp:sp modelId="{150E5844-7381-B84C-A457-AF256E1AFFA4}">
      <dsp:nvSpPr>
        <dsp:cNvPr id="0" name=""/>
        <dsp:cNvSpPr/>
      </dsp:nvSpPr>
      <dsp:spPr>
        <a:xfrm>
          <a:off x="4262964" y="1376192"/>
          <a:ext cx="3037714" cy="1822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Scarring or non scarring, inflammatory or not, Diffuse or pattern or patchy</a:t>
          </a:r>
        </a:p>
      </dsp:txBody>
      <dsp:txXfrm>
        <a:off x="4316347" y="1429575"/>
        <a:ext cx="2930948" cy="1715862"/>
      </dsp:txXfrm>
    </dsp:sp>
    <dsp:sp modelId="{39F0AC42-99F0-9548-A47C-272FB267D459}">
      <dsp:nvSpPr>
        <dsp:cNvPr id="0" name=""/>
        <dsp:cNvSpPr/>
      </dsp:nvSpPr>
      <dsp:spPr>
        <a:xfrm>
          <a:off x="7604450" y="1910830"/>
          <a:ext cx="643995" cy="7533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7604450" y="2061501"/>
        <a:ext cx="450797" cy="452011"/>
      </dsp:txXfrm>
    </dsp:sp>
    <dsp:sp modelId="{A47B8620-82DF-9141-BEC6-403C9C9D9E90}">
      <dsp:nvSpPr>
        <dsp:cNvPr id="0" name=""/>
        <dsp:cNvSpPr/>
      </dsp:nvSpPr>
      <dsp:spPr>
        <a:xfrm>
          <a:off x="8515764" y="1376192"/>
          <a:ext cx="3037714" cy="18226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Specific diagnosis</a:t>
          </a:r>
        </a:p>
      </dsp:txBody>
      <dsp:txXfrm>
        <a:off x="8569147" y="1429575"/>
        <a:ext cx="2930948" cy="17158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9F064-50B3-5444-B2B2-1724C0E9DF83}">
      <dsp:nvSpPr>
        <dsp:cNvPr id="0" name=""/>
        <dsp:cNvSpPr/>
      </dsp:nvSpPr>
      <dsp:spPr>
        <a:xfrm>
          <a:off x="0" y="4726615"/>
          <a:ext cx="1565910" cy="7754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368" tIns="192024" rIns="111368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Offer</a:t>
          </a:r>
        </a:p>
      </dsp:txBody>
      <dsp:txXfrm>
        <a:off x="0" y="4726615"/>
        <a:ext cx="1565910" cy="775440"/>
      </dsp:txXfrm>
    </dsp:sp>
    <dsp:sp modelId="{19D089C6-D018-2D4B-A95C-F4F769665916}">
      <dsp:nvSpPr>
        <dsp:cNvPr id="0" name=""/>
        <dsp:cNvSpPr/>
      </dsp:nvSpPr>
      <dsp:spPr>
        <a:xfrm>
          <a:off x="1565909" y="4726615"/>
          <a:ext cx="4697730" cy="77544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92" tIns="203200" rIns="95292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Offer follow up and/or referral </a:t>
          </a:r>
        </a:p>
      </dsp:txBody>
      <dsp:txXfrm>
        <a:off x="1565909" y="4726615"/>
        <a:ext cx="4697730" cy="775440"/>
      </dsp:txXfrm>
    </dsp:sp>
    <dsp:sp modelId="{D2100AE6-7BD5-0142-84C0-332D2724100C}">
      <dsp:nvSpPr>
        <dsp:cNvPr id="0" name=""/>
        <dsp:cNvSpPr/>
      </dsp:nvSpPr>
      <dsp:spPr>
        <a:xfrm rot="10800000">
          <a:off x="0" y="3545619"/>
          <a:ext cx="1565910" cy="119262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368" tIns="192024" rIns="111368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Be</a:t>
          </a:r>
        </a:p>
      </dsp:txBody>
      <dsp:txXfrm rot="-10800000">
        <a:off x="0" y="3545619"/>
        <a:ext cx="1565910" cy="775208"/>
      </dsp:txXfrm>
    </dsp:sp>
    <dsp:sp modelId="{74B78E95-20C9-0743-AB0F-814D75245400}">
      <dsp:nvSpPr>
        <dsp:cNvPr id="0" name=""/>
        <dsp:cNvSpPr/>
      </dsp:nvSpPr>
      <dsp:spPr>
        <a:xfrm>
          <a:off x="1565909" y="3545619"/>
          <a:ext cx="4697730" cy="775208"/>
        </a:xfrm>
        <a:prstGeom prst="rect">
          <a:avLst/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84941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92" tIns="203200" rIns="95292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Be holistic </a:t>
          </a:r>
        </a:p>
      </dsp:txBody>
      <dsp:txXfrm>
        <a:off x="1565909" y="3545619"/>
        <a:ext cx="4697730" cy="775208"/>
      </dsp:txXfrm>
    </dsp:sp>
    <dsp:sp modelId="{E76D6E50-44A5-E54E-AEF1-7B2622719826}">
      <dsp:nvSpPr>
        <dsp:cNvPr id="0" name=""/>
        <dsp:cNvSpPr/>
      </dsp:nvSpPr>
      <dsp:spPr>
        <a:xfrm rot="10800000">
          <a:off x="0" y="2364623"/>
          <a:ext cx="1565910" cy="119262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368" tIns="192024" rIns="111368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Explain</a:t>
          </a:r>
        </a:p>
      </dsp:txBody>
      <dsp:txXfrm rot="-10800000">
        <a:off x="0" y="2364623"/>
        <a:ext cx="1565910" cy="775208"/>
      </dsp:txXfrm>
    </dsp:sp>
    <dsp:sp modelId="{22691861-5658-324E-882C-9B8C72D807FC}">
      <dsp:nvSpPr>
        <dsp:cNvPr id="0" name=""/>
        <dsp:cNvSpPr/>
      </dsp:nvSpPr>
      <dsp:spPr>
        <a:xfrm>
          <a:off x="1565909" y="2364623"/>
          <a:ext cx="4697730" cy="775208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92" tIns="203200" rIns="95292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Explain the options/treatments/signpost</a:t>
          </a:r>
        </a:p>
      </dsp:txBody>
      <dsp:txXfrm>
        <a:off x="1565909" y="2364623"/>
        <a:ext cx="4697730" cy="775208"/>
      </dsp:txXfrm>
    </dsp:sp>
    <dsp:sp modelId="{AF0F8687-282B-2F42-A1B3-6D98DD529CE7}">
      <dsp:nvSpPr>
        <dsp:cNvPr id="0" name=""/>
        <dsp:cNvSpPr/>
      </dsp:nvSpPr>
      <dsp:spPr>
        <a:xfrm rot="10800000">
          <a:off x="0" y="1183627"/>
          <a:ext cx="1565910" cy="119262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368" tIns="192024" rIns="111368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Confirm</a:t>
          </a:r>
        </a:p>
      </dsp:txBody>
      <dsp:txXfrm rot="-10800000">
        <a:off x="0" y="1183627"/>
        <a:ext cx="1565910" cy="775208"/>
      </dsp:txXfrm>
    </dsp:sp>
    <dsp:sp modelId="{E49D6DDA-FB2C-B141-BFEB-34D50F44AFE8}">
      <dsp:nvSpPr>
        <dsp:cNvPr id="0" name=""/>
        <dsp:cNvSpPr/>
      </dsp:nvSpPr>
      <dsp:spPr>
        <a:xfrm>
          <a:off x="1565909" y="1183627"/>
          <a:ext cx="4697730" cy="775208"/>
        </a:xfrm>
        <a:prstGeom prst="rect">
          <a:avLst/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92" tIns="203200" rIns="95292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Confirm the diagnosis &amp; Explain it </a:t>
          </a:r>
        </a:p>
      </dsp:txBody>
      <dsp:txXfrm>
        <a:off x="1565909" y="1183627"/>
        <a:ext cx="4697730" cy="775208"/>
      </dsp:txXfrm>
    </dsp:sp>
    <dsp:sp modelId="{9593893C-5524-DC4A-B8FE-C0AE4A1E398D}">
      <dsp:nvSpPr>
        <dsp:cNvPr id="0" name=""/>
        <dsp:cNvSpPr/>
      </dsp:nvSpPr>
      <dsp:spPr>
        <a:xfrm rot="10800000">
          <a:off x="0" y="2631"/>
          <a:ext cx="1565910" cy="119262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368" tIns="192024" rIns="111368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Validate</a:t>
          </a:r>
        </a:p>
      </dsp:txBody>
      <dsp:txXfrm rot="-10800000">
        <a:off x="0" y="2631"/>
        <a:ext cx="1565910" cy="775208"/>
      </dsp:txXfrm>
    </dsp:sp>
    <dsp:sp modelId="{122D8F20-B97F-6344-A1BF-E0ED3FD97241}">
      <dsp:nvSpPr>
        <dsp:cNvPr id="0" name=""/>
        <dsp:cNvSpPr/>
      </dsp:nvSpPr>
      <dsp:spPr>
        <a:xfrm>
          <a:off x="1565909" y="2631"/>
          <a:ext cx="4697730" cy="775208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92" tIns="203200" rIns="95292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Validate the patient’s experience (avoid gas lighting) </a:t>
          </a:r>
        </a:p>
      </dsp:txBody>
      <dsp:txXfrm>
        <a:off x="1565909" y="2631"/>
        <a:ext cx="4697730" cy="7752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215ED-930B-F844-A919-A3F43AFE8EAE}">
      <dsp:nvSpPr>
        <dsp:cNvPr id="0" name=""/>
        <dsp:cNvSpPr/>
      </dsp:nvSpPr>
      <dsp:spPr>
        <a:xfrm>
          <a:off x="0" y="239234"/>
          <a:ext cx="6263640" cy="11917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Conservative management </a:t>
          </a:r>
        </a:p>
      </dsp:txBody>
      <dsp:txXfrm>
        <a:off x="58177" y="297411"/>
        <a:ext cx="6147286" cy="1075400"/>
      </dsp:txXfrm>
    </dsp:sp>
    <dsp:sp modelId="{335C74ED-1127-9645-A3A0-E83574B10CBA}">
      <dsp:nvSpPr>
        <dsp:cNvPr id="0" name=""/>
        <dsp:cNvSpPr/>
      </dsp:nvSpPr>
      <dsp:spPr>
        <a:xfrm>
          <a:off x="0" y="1517389"/>
          <a:ext cx="6263640" cy="119175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Camouflage- hair systems, hair fibers,  scalp tattoo</a:t>
          </a:r>
        </a:p>
      </dsp:txBody>
      <dsp:txXfrm>
        <a:off x="58177" y="1575566"/>
        <a:ext cx="6147286" cy="1075400"/>
      </dsp:txXfrm>
    </dsp:sp>
    <dsp:sp modelId="{0228CE44-967E-4645-8861-58860AD228A1}">
      <dsp:nvSpPr>
        <dsp:cNvPr id="0" name=""/>
        <dsp:cNvSpPr/>
      </dsp:nvSpPr>
      <dsp:spPr>
        <a:xfrm>
          <a:off x="0" y="2795544"/>
          <a:ext cx="6263640" cy="1191754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Medical management- tablets and topicals and injections </a:t>
          </a:r>
        </a:p>
      </dsp:txBody>
      <dsp:txXfrm>
        <a:off x="58177" y="2853721"/>
        <a:ext cx="6147286" cy="1075400"/>
      </dsp:txXfrm>
    </dsp:sp>
    <dsp:sp modelId="{D70BE2EF-81A9-A34B-87F0-EFC78934415C}">
      <dsp:nvSpPr>
        <dsp:cNvPr id="0" name=""/>
        <dsp:cNvSpPr/>
      </dsp:nvSpPr>
      <dsp:spPr>
        <a:xfrm>
          <a:off x="0" y="4073698"/>
          <a:ext cx="6263640" cy="119175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Surgical management- FUT, FUE, Scalp reduction therapy, Hairline lowering </a:t>
          </a:r>
        </a:p>
      </dsp:txBody>
      <dsp:txXfrm>
        <a:off x="58177" y="4131875"/>
        <a:ext cx="6147286" cy="1075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9F064-50B3-5444-B2B2-1724C0E9DF83}">
      <dsp:nvSpPr>
        <dsp:cNvPr id="0" name=""/>
        <dsp:cNvSpPr/>
      </dsp:nvSpPr>
      <dsp:spPr>
        <a:xfrm>
          <a:off x="0" y="4726615"/>
          <a:ext cx="1565910" cy="7754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368" tIns="192024" rIns="111368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Offer</a:t>
          </a:r>
        </a:p>
      </dsp:txBody>
      <dsp:txXfrm>
        <a:off x="0" y="4726615"/>
        <a:ext cx="1565910" cy="775440"/>
      </dsp:txXfrm>
    </dsp:sp>
    <dsp:sp modelId="{19D089C6-D018-2D4B-A95C-F4F769665916}">
      <dsp:nvSpPr>
        <dsp:cNvPr id="0" name=""/>
        <dsp:cNvSpPr/>
      </dsp:nvSpPr>
      <dsp:spPr>
        <a:xfrm>
          <a:off x="1565909" y="4726615"/>
          <a:ext cx="4697730" cy="77544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92" tIns="203200" rIns="95292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Offer follow up and/or referral </a:t>
          </a:r>
        </a:p>
      </dsp:txBody>
      <dsp:txXfrm>
        <a:off x="1565909" y="4726615"/>
        <a:ext cx="4697730" cy="775440"/>
      </dsp:txXfrm>
    </dsp:sp>
    <dsp:sp modelId="{D2100AE6-7BD5-0142-84C0-332D2724100C}">
      <dsp:nvSpPr>
        <dsp:cNvPr id="0" name=""/>
        <dsp:cNvSpPr/>
      </dsp:nvSpPr>
      <dsp:spPr>
        <a:xfrm rot="10800000">
          <a:off x="0" y="3545619"/>
          <a:ext cx="1565910" cy="119262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368" tIns="192024" rIns="111368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Be</a:t>
          </a:r>
        </a:p>
      </dsp:txBody>
      <dsp:txXfrm rot="-10800000">
        <a:off x="0" y="3545619"/>
        <a:ext cx="1565910" cy="775208"/>
      </dsp:txXfrm>
    </dsp:sp>
    <dsp:sp modelId="{74B78E95-20C9-0743-AB0F-814D75245400}">
      <dsp:nvSpPr>
        <dsp:cNvPr id="0" name=""/>
        <dsp:cNvSpPr/>
      </dsp:nvSpPr>
      <dsp:spPr>
        <a:xfrm>
          <a:off x="1565909" y="3545619"/>
          <a:ext cx="4697730" cy="775208"/>
        </a:xfrm>
        <a:prstGeom prst="rect">
          <a:avLst/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84941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92" tIns="203200" rIns="95292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Be holistic </a:t>
          </a:r>
        </a:p>
      </dsp:txBody>
      <dsp:txXfrm>
        <a:off x="1565909" y="3545619"/>
        <a:ext cx="4697730" cy="775208"/>
      </dsp:txXfrm>
    </dsp:sp>
    <dsp:sp modelId="{E76D6E50-44A5-E54E-AEF1-7B2622719826}">
      <dsp:nvSpPr>
        <dsp:cNvPr id="0" name=""/>
        <dsp:cNvSpPr/>
      </dsp:nvSpPr>
      <dsp:spPr>
        <a:xfrm rot="10800000">
          <a:off x="0" y="2364623"/>
          <a:ext cx="1565910" cy="119262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368" tIns="192024" rIns="111368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Explain</a:t>
          </a:r>
        </a:p>
      </dsp:txBody>
      <dsp:txXfrm rot="-10800000">
        <a:off x="0" y="2364623"/>
        <a:ext cx="1565910" cy="775208"/>
      </dsp:txXfrm>
    </dsp:sp>
    <dsp:sp modelId="{22691861-5658-324E-882C-9B8C72D807FC}">
      <dsp:nvSpPr>
        <dsp:cNvPr id="0" name=""/>
        <dsp:cNvSpPr/>
      </dsp:nvSpPr>
      <dsp:spPr>
        <a:xfrm>
          <a:off x="1565909" y="2364623"/>
          <a:ext cx="4697730" cy="775208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92" tIns="203200" rIns="95292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Explain the options/treatments/signpost</a:t>
          </a:r>
        </a:p>
      </dsp:txBody>
      <dsp:txXfrm>
        <a:off x="1565909" y="2364623"/>
        <a:ext cx="4697730" cy="775208"/>
      </dsp:txXfrm>
    </dsp:sp>
    <dsp:sp modelId="{AF0F8687-282B-2F42-A1B3-6D98DD529CE7}">
      <dsp:nvSpPr>
        <dsp:cNvPr id="0" name=""/>
        <dsp:cNvSpPr/>
      </dsp:nvSpPr>
      <dsp:spPr>
        <a:xfrm rot="10800000">
          <a:off x="0" y="1183627"/>
          <a:ext cx="1565910" cy="119262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368" tIns="192024" rIns="111368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Confirm</a:t>
          </a:r>
        </a:p>
      </dsp:txBody>
      <dsp:txXfrm rot="-10800000">
        <a:off x="0" y="1183627"/>
        <a:ext cx="1565910" cy="775208"/>
      </dsp:txXfrm>
    </dsp:sp>
    <dsp:sp modelId="{E49D6DDA-FB2C-B141-BFEB-34D50F44AFE8}">
      <dsp:nvSpPr>
        <dsp:cNvPr id="0" name=""/>
        <dsp:cNvSpPr/>
      </dsp:nvSpPr>
      <dsp:spPr>
        <a:xfrm>
          <a:off x="1565909" y="1183627"/>
          <a:ext cx="4697730" cy="775208"/>
        </a:xfrm>
        <a:prstGeom prst="rect">
          <a:avLst/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92" tIns="203200" rIns="95292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Confirm the diagnosis &amp; Explain it </a:t>
          </a:r>
        </a:p>
      </dsp:txBody>
      <dsp:txXfrm>
        <a:off x="1565909" y="1183627"/>
        <a:ext cx="4697730" cy="775208"/>
      </dsp:txXfrm>
    </dsp:sp>
    <dsp:sp modelId="{9593893C-5524-DC4A-B8FE-C0AE4A1E398D}">
      <dsp:nvSpPr>
        <dsp:cNvPr id="0" name=""/>
        <dsp:cNvSpPr/>
      </dsp:nvSpPr>
      <dsp:spPr>
        <a:xfrm rot="10800000">
          <a:off x="0" y="2631"/>
          <a:ext cx="1565910" cy="119262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368" tIns="192024" rIns="111368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Validate</a:t>
          </a:r>
        </a:p>
      </dsp:txBody>
      <dsp:txXfrm rot="-10800000">
        <a:off x="0" y="2631"/>
        <a:ext cx="1565910" cy="775208"/>
      </dsp:txXfrm>
    </dsp:sp>
    <dsp:sp modelId="{122D8F20-B97F-6344-A1BF-E0ED3FD97241}">
      <dsp:nvSpPr>
        <dsp:cNvPr id="0" name=""/>
        <dsp:cNvSpPr/>
      </dsp:nvSpPr>
      <dsp:spPr>
        <a:xfrm>
          <a:off x="1565909" y="2631"/>
          <a:ext cx="4697730" cy="775208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92" tIns="203200" rIns="95292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Validate the patient’s experience (avoid gas lighting) </a:t>
          </a:r>
        </a:p>
      </dsp:txBody>
      <dsp:txXfrm>
        <a:off x="1565909" y="2631"/>
        <a:ext cx="4697730" cy="775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D25F5-B7D8-CA4C-BBB4-60DCB9C329AE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1D2C5-E205-A94F-8B0C-C1F8004B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3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Mention major affiliations</a:t>
            </a:r>
          </a:p>
          <a:p>
            <a:r>
              <a:rPr lang="en-GB" dirty="0"/>
              <a:t>Mention picture of Jason Statham- not all people find hair loss a problem </a:t>
            </a:r>
          </a:p>
        </p:txBody>
      </p:sp>
    </p:spTree>
    <p:extLst>
      <p:ext uri="{BB962C8B-B14F-4D97-AF65-F5344CB8AC3E}">
        <p14:creationId xmlns:p14="http://schemas.microsoft.com/office/powerpoint/2010/main" val="351343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TE can be considered primary or secondary, and that some systemic diseases enact their hair loss via TE and some by other mechanisms.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56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2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95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there were three hair loss conditions to get really good at… they would represent about 90% of all hair loss issues your see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48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13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1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03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90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they want to be doing </a:t>
            </a:r>
            <a:r>
              <a:rPr lang="en-US" dirty="0" err="1"/>
              <a:t>licenced</a:t>
            </a:r>
            <a:r>
              <a:rPr lang="en-US" dirty="0"/>
              <a:t> evidence based easily </a:t>
            </a:r>
            <a:r>
              <a:rPr lang="en-US" dirty="0" err="1"/>
              <a:t>defendible</a:t>
            </a:r>
            <a:r>
              <a:rPr lang="en-US" dirty="0"/>
              <a:t> treatments, leave the rest to someone else</a:t>
            </a:r>
          </a:p>
          <a:p>
            <a:endParaRPr lang="en-US" dirty="0"/>
          </a:p>
          <a:p>
            <a:r>
              <a:rPr lang="en-US" dirty="0"/>
              <a:t>Include something about lifestyle measures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48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58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myself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Mention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mesotherapies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Mention wanting to upskill GPs and give them a role in dermatology clinics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Mention social media specifically- if you use twitter 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Instagram…</a:t>
            </a:r>
          </a:p>
          <a:p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20B90A-DF14-46BD-90E5-B3EC14BB85D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725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62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picture </a:t>
            </a:r>
            <a:r>
              <a:rPr lang="en-US"/>
              <a:t>of woman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1D2C5-E205-A94F-8B0C-C1F8004B9F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152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picture of woman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99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Terminal hair- thick, pigmented- androgen </a:t>
            </a:r>
            <a:r>
              <a:rPr lang="en-US" dirty="0" err="1"/>
              <a:t>depened</a:t>
            </a:r>
            <a:r>
              <a:rPr lang="en-US" dirty="0"/>
              <a:t> sites and special sites: scalp, eyelashes, eyebrows, beard, axilla, pubic area</a:t>
            </a:r>
          </a:p>
          <a:p>
            <a:r>
              <a:rPr lang="en-US" dirty="0"/>
              <a:t>Vellus hairs- thin, short, single, less pigmented hairs- cover the whole body other than glabrous skin (palms and soles)</a:t>
            </a:r>
          </a:p>
          <a:p>
            <a:r>
              <a:rPr lang="en-US" dirty="0"/>
              <a:t>Intermediate hairs- something in between- arms and legs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73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Terminal scalp hair anagen- about 2-6 years- about 85% of scalp hair</a:t>
            </a:r>
          </a:p>
          <a:p>
            <a:r>
              <a:rPr lang="en-US" dirty="0"/>
              <a:t>Catagen- 2-3 weeks- &lt;1% of scalp hair</a:t>
            </a:r>
          </a:p>
          <a:p>
            <a:r>
              <a:rPr lang="en-US" dirty="0"/>
              <a:t>Telogen- 3 months – 10-15% of scalp hair </a:t>
            </a:r>
          </a:p>
          <a:p>
            <a:endParaRPr lang="en-US" dirty="0"/>
          </a:p>
          <a:p>
            <a:r>
              <a:rPr lang="en-US" dirty="0"/>
              <a:t>Anagen length varies greatly on the body:</a:t>
            </a:r>
          </a:p>
          <a:p>
            <a:r>
              <a:rPr lang="en-US" dirty="0"/>
              <a:t>Beard hair- 1-3 months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27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17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that any classification system has its limitations- some can appear in more than one box, some have multiple names, some diagnoses become extinct or evolve, but has to start somewhere</a:t>
            </a:r>
          </a:p>
          <a:p>
            <a:r>
              <a:rPr lang="en-US" dirty="0"/>
              <a:t>Also that histologically, if caught early enough, even a cicatricial alopecia can look non scarring, and if biopsied too late, will be none diagnostic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19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68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cap="none" spc="0" dirty="0">
                <a:ln/>
                <a:solidFill>
                  <a:schemeClr val="accent4"/>
                </a:solidFill>
                <a:effectLst/>
              </a:rPr>
              <a:t>LPP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1D2C5-E205-A94F-8B0C-C1F8004B9F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37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FD540-465B-644C-9112-DE0B53B2B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E1CEB3-5B32-EA40-BD7E-37815B121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923C2-0651-0946-B2FC-8CBF04997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BBE7-9344-D448-92EC-090555863360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3A091-5156-F246-8250-24930BCC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A410C-54E9-464E-9224-C0B091B0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B667-BAB9-1B41-BD9A-4A7FCD9C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47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74016-CD7E-5541-BE96-1CA7AEFA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CAABC0-77DC-F845-9EC4-39CEF6F2F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205D6-01F7-4345-9FCD-74A8DD663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BBE7-9344-D448-92EC-090555863360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C855C-3DE6-E74C-A0C5-DB31B511D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82CC7-F165-E746-B472-6DB78076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B667-BAB9-1B41-BD9A-4A7FCD9C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9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0EB707-72C4-854A-8C4A-896C62A04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DE4A6-3C43-3E4F-9FCF-205E57519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44B9C-1F72-C24F-84BC-F7D0461A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BBE7-9344-D448-92EC-090555863360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1DDE2-5FFD-7540-9D55-0AA9128B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0CDB5-DA52-544A-9982-4BFEEAF8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B667-BAB9-1B41-BD9A-4A7FCD9C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50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84DD-2338-4BE8-8862-65A27FE8E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8399A5-AFBD-433A-9882-3AAEE0C7C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6B06C-8E11-4B20-A61A-331A21C3D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50F6-0823-485E-BA37-7A591E05E673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6FB49-19EC-48E9-BAEA-0A8F9A82D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ADDD8-3293-43F5-BC1E-2324E03D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041D-B02F-430D-BA80-F9F3DDDA1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057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8839B-609E-42BC-A774-4B5953AAC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E7631-C596-46A2-92DA-452B9E460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3E3F0-8362-4D45-8601-F0465E2EE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50F6-0823-485E-BA37-7A591E05E673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A936B-7981-4A77-A845-BEDB48DE1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8382B-4399-4796-8FAB-988C81812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041D-B02F-430D-BA80-F9F3DDDA1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970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34FC6-E54E-481D-97D2-248E031E5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8F025-569C-4CEA-B0DD-9DF8ED712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9008A-7B36-4D1B-B5A2-28F970ABB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50F6-0823-485E-BA37-7A591E05E673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A702-3DDA-4D24-B21E-06F9CDFA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56F50-3F7C-4C07-A225-6A572C55B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041D-B02F-430D-BA80-F9F3DDDA1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034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D14DD-DF9A-4DDC-BAB1-E2A7B712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0930C-4FB4-4CA2-B4C7-207CB1437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1F96C-D7BF-4D19-9408-6768EDFC8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5560B-9637-4C8D-9B8D-41F83638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50F6-0823-485E-BA37-7A591E05E673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DD8B1-AFFD-4E22-8559-EA5134B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A496D-83CB-4250-B97C-F3E3003CE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041D-B02F-430D-BA80-F9F3DDDA1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63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36D16-B2F3-4CA8-B035-4A55E2FFF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1518D-C372-483A-824D-95F21EDC3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2700C-85BF-4961-9B70-647C49CC6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300E9-ECEB-44FE-B090-3EBB11BFB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CE1329-2FD7-45B2-BAF7-5439B064C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07C803-1054-4D4E-893A-22129152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50F6-0823-485E-BA37-7A591E05E673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AD9B6B-E986-48BB-A84E-9AFCA4A4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A60F7-D2BF-4E05-9E7D-C46418F1B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041D-B02F-430D-BA80-F9F3DDDA1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552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C061-0483-4688-80A3-5170684FF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5EF83D-3231-458B-BC95-4F1A3ED43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50F6-0823-485E-BA37-7A591E05E673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C2AD1-7715-46CD-BBB1-DD057C4E8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0CE1B-A0D0-4F0E-950C-50BBBC17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041D-B02F-430D-BA80-F9F3DDDA1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993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6EF1C6-8CF2-49DF-925C-45465230C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50F6-0823-485E-BA37-7A591E05E673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3A3E1E-1798-4F41-A905-9C7C7D76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8774D-3629-4539-98BF-C6112D3BE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041D-B02F-430D-BA80-F9F3DDDA1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335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8FA0D-4F23-4A20-80F5-EED716402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BA1E8-336C-4535-825B-C36947353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16B5F-9A6E-4F1F-9EDA-72DDEA413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181B6-5F26-48D2-9183-DFF2302FE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50F6-0823-485E-BA37-7A591E05E673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BECE-35BE-4459-8FD6-61F9D352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2B9FF-39BF-4108-8C4A-85F9F0632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041D-B02F-430D-BA80-F9F3DDDA1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55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1FD11-7081-6543-831C-ADE4FB6E4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74583-ACBB-4749-ABDE-9F3BAB6E4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2322C-0109-884C-AEBF-06997EAEC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BBE7-9344-D448-92EC-090555863360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64FD0-769D-4140-B91B-6D6AAA8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011E-FB66-8B40-B516-72406F36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B667-BAB9-1B41-BD9A-4A7FCD9C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92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7FAD8-EE39-4770-BA0C-0E5FE2FD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C8325C-A084-4720-BA14-F39BA49C3C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64966-C5B2-4D6E-89BF-BC6AC2DA9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22150-7B26-483D-9E15-4EE65FBE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50F6-0823-485E-BA37-7A591E05E673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04E6F-3724-4C66-82E1-EA917FAFF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0EEBA-7D38-43BA-924D-68699DB1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041D-B02F-430D-BA80-F9F3DDDA1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39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F149E-E953-451F-BDF4-7A1F9ABE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94A03-D991-41CD-BF7E-D98ED440B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3245F-86E6-49DB-AFE6-410C48942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50F6-0823-485E-BA37-7A591E05E673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4FACA-B02B-4BBC-8E9C-2398DCB6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6D5D8-5577-41F2-9326-74396A5C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041D-B02F-430D-BA80-F9F3DDDA1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17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437ED3-599F-40C6-9ABC-DF31C87773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277AB-40BD-489F-B8C3-937FEED94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91F84-4AF6-44CD-80D3-053F27F4E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50F6-0823-485E-BA37-7A591E05E673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0E8AD-2CF6-4AA5-AF6B-7C0F80918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BF3CD-8DB9-4EB3-91FD-0B39A8E1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E041D-B02F-430D-BA80-F9F3DDDA1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290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8C283-530A-EE45-AB6F-DCA82A95D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3B1BB6-3C4F-254A-BE20-30DE57EB2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8B53A-72DC-0946-B9AE-BA5520AE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AAC3-526B-A84B-82B3-E6C1F1D65BD2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7E861-696E-C44E-8CB7-966641F82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8C09C-C700-9642-8166-ED65A203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0397-B40F-4841-B1AD-74CE15A9C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5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3374E-AB1F-CD4A-B58E-9D3B36DDC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34C55-F2CF-7E43-A97A-8C9086C21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44497-839A-4E46-BDA3-9FEDE54E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AAC3-526B-A84B-82B3-E6C1F1D65BD2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E508D-3C4A-414C-8CEF-97117C0A9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75A6F-7EB5-934A-AF90-2082D1B8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0397-B40F-4841-B1AD-74CE15A9C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85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BE884-CD66-1148-9FBE-749947AE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2A4A6-DA1E-FB40-93A4-CA7299A62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34FFD-54E3-8540-8BD5-3A771A9F0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AAC3-526B-A84B-82B3-E6C1F1D65BD2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88A72-F9CE-C746-8D67-556D2E42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53300-F704-9F42-B3B5-9F6801DC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0397-B40F-4841-B1AD-74CE15A9C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55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E4A4-B15D-EB40-91EB-5AC041FB0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E41FF-4D4F-C044-A407-115ECE60A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4FFE4-ECDE-4C49-929B-72EED4683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EB719-4E09-BD4A-B6F6-C5C12815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AAC3-526B-A84B-82B3-E6C1F1D65BD2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DA139-5CFB-E243-BC0E-CF938350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02615-84EF-3445-B696-B21AD09C8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0397-B40F-4841-B1AD-74CE15A9C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40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34F8-CDBF-0D4F-863F-ECA075FC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9838E-2B07-5540-BF47-66A7A1E09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694F2-F4A5-D245-B696-FE65C3494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205BD-DC08-F54D-922C-75007AECE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91E827-F2CF-7842-ADB0-12D603D152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1047B-B994-F747-9697-6F4EF4A3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AAC3-526B-A84B-82B3-E6C1F1D65BD2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D08C52-5B8D-104B-8D21-02746B95E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6D5D7A-38AF-8144-B228-EC0946FA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0397-B40F-4841-B1AD-74CE15A9C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51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78655-BFAF-8F44-A66D-EEADB1BF0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B6A344-E4FD-0B4F-B7FC-3CF3ADA21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AAC3-526B-A84B-82B3-E6C1F1D65BD2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CE7C9E-7B54-A743-BA46-B3998385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69EFA-5E19-AD4E-AA63-C44A4A6A5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0397-B40F-4841-B1AD-74CE15A9C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41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08E34-A732-8644-8E67-23D5D9A04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AAC3-526B-A84B-82B3-E6C1F1D65BD2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6A4F15-0AF4-4341-A5F4-FA711DAD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D1CBC-106C-0648-B0D6-BF21881F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0397-B40F-4841-B1AD-74CE15A9C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6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582F5-949E-1643-B751-ECB5F2F06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861BF-23BA-AC46-8637-4CA770408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9825A-8DF0-514F-8325-87092F096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BBE7-9344-D448-92EC-090555863360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53E1D-3723-B343-82CB-7A6D01AD9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1884D-F0C2-AF4D-AE58-BFF55A69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B667-BAB9-1B41-BD9A-4A7FCD9C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75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76627-E871-1F41-962B-1860BEED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290A1-125C-E740-9A08-D938220E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E2337-6A84-2646-BA51-E83F91B39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62CF5-7E86-8941-9FBC-6FF60B2E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AAC3-526B-A84B-82B3-E6C1F1D65BD2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4AD96-B8A7-A045-B179-F3C199DB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ED03D-72DC-1148-A5AE-F1C9E4BD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0397-B40F-4841-B1AD-74CE15A9C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04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6964-5ECB-2B44-AD96-E9979F2E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EB1B0-63C6-C844-9557-574B415684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2F2A6-B8E6-034C-AD40-58AAB9145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73BA8-F408-7A46-AD18-EE8A561E4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AAC3-526B-A84B-82B3-E6C1F1D65BD2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6219E-BDE3-0946-BB73-2E2C6DC0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22006-085A-4C4E-BDE4-17E13789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0397-B40F-4841-B1AD-74CE15A9C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00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35D9C-1756-4E4A-B958-43B7ED8E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A2ABC1-A43F-0544-9044-79681406F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2AD41-6CEB-D14E-8CF7-D4CC6703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AAC3-526B-A84B-82B3-E6C1F1D65BD2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AA31F-FF0A-CF48-B32D-4BC310AED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4132C-8D60-F543-8210-1778D16E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0397-B40F-4841-B1AD-74CE15A9C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26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48F7EA-1165-C54E-8882-592D49444C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8C5495-6299-154F-97FB-915A798AC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91411-BEBE-5641-A3DA-F9B5E062D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AAC3-526B-A84B-82B3-E6C1F1D65BD2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6C18A-0037-924E-8D63-47987BD7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4C2BE-F724-4943-8056-55DBC5A51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0397-B40F-4841-B1AD-74CE15A9C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42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630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448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>
            <a:extLst>
              <a:ext uri="{FF2B5EF4-FFF2-40B4-BE49-F238E27FC236}">
                <a16:creationId xmlns:a16="http://schemas.microsoft.com/office/drawing/2014/main" id="{A37CD66B-EF0B-EE2E-03CD-8DB8D8AE6783}"/>
              </a:ext>
            </a:extLst>
          </p:cNvPr>
          <p:cNvSpPr/>
          <p:nvPr userDrawn="1"/>
        </p:nvSpPr>
        <p:spPr>
          <a:xfrm>
            <a:off x="9984522" y="445176"/>
            <a:ext cx="1786421" cy="610631"/>
          </a:xfrm>
          <a:custGeom>
            <a:avLst/>
            <a:gdLst/>
            <a:ahLst/>
            <a:cxnLst/>
            <a:rect l="l" t="t" r="r" b="b"/>
            <a:pathLst>
              <a:path w="2679632" h="915947">
                <a:moveTo>
                  <a:pt x="0" y="0"/>
                </a:moveTo>
                <a:lnTo>
                  <a:pt x="2679632" y="0"/>
                </a:lnTo>
                <a:lnTo>
                  <a:pt x="2679632" y="915947"/>
                </a:lnTo>
                <a:lnTo>
                  <a:pt x="0" y="915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E2DCBCBA-A0EC-5A65-7F60-74C20D6E14A1}"/>
              </a:ext>
            </a:extLst>
          </p:cNvPr>
          <p:cNvGrpSpPr>
            <a:grpSpLocks/>
          </p:cNvGrpSpPr>
          <p:nvPr userDrawn="1"/>
        </p:nvGrpSpPr>
        <p:grpSpPr>
          <a:xfrm>
            <a:off x="11101153" y="4241801"/>
            <a:ext cx="4507227" cy="3903055"/>
            <a:chOff x="0" y="0"/>
            <a:chExt cx="4282440" cy="3708400"/>
          </a:xfrm>
          <a:solidFill>
            <a:srgbClr val="8FADDB"/>
          </a:solidFill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C4B94A27-3B98-479C-F04E-DF0692E1DB4D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200" dirty="0"/>
            </a:p>
          </p:txBody>
        </p:sp>
      </p:grpSp>
      <p:grpSp>
        <p:nvGrpSpPr>
          <p:cNvPr id="11" name="Group 3">
            <a:extLst>
              <a:ext uri="{FF2B5EF4-FFF2-40B4-BE49-F238E27FC236}">
                <a16:creationId xmlns:a16="http://schemas.microsoft.com/office/drawing/2014/main" id="{50F4B150-CAA6-E4A9-9235-3A3F2609C910}"/>
              </a:ext>
            </a:extLst>
          </p:cNvPr>
          <p:cNvGrpSpPr>
            <a:grpSpLocks/>
          </p:cNvGrpSpPr>
          <p:nvPr userDrawn="1"/>
        </p:nvGrpSpPr>
        <p:grpSpPr>
          <a:xfrm>
            <a:off x="11106798" y="220949"/>
            <a:ext cx="4507227" cy="3903055"/>
            <a:chOff x="0" y="0"/>
            <a:chExt cx="4282440" cy="3708400"/>
          </a:xfrm>
          <a:solidFill>
            <a:srgbClr val="F29596"/>
          </a:solidFill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63C377A0-AD83-1A34-061B-9592EA56DCB4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13" name="Manual Input 12">
            <a:extLst>
              <a:ext uri="{FF2B5EF4-FFF2-40B4-BE49-F238E27FC236}">
                <a16:creationId xmlns:a16="http://schemas.microsoft.com/office/drawing/2014/main" id="{66292357-5FCE-5637-3AB9-58B11BDF429A}"/>
              </a:ext>
            </a:extLst>
          </p:cNvPr>
          <p:cNvSpPr/>
          <p:nvPr userDrawn="1"/>
        </p:nvSpPr>
        <p:spPr>
          <a:xfrm rot="5400000">
            <a:off x="536145" y="-2302001"/>
            <a:ext cx="7811056" cy="1182974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7"/>
              <a:gd name="connsiteY0" fmla="*/ 3616 h 10000"/>
              <a:gd name="connsiteX1" fmla="*/ 10017 w 10017"/>
              <a:gd name="connsiteY1" fmla="*/ 0 h 10000"/>
              <a:gd name="connsiteX2" fmla="*/ 10017 w 10017"/>
              <a:gd name="connsiteY2" fmla="*/ 10000 h 10000"/>
              <a:gd name="connsiteX3" fmla="*/ 17 w 10017"/>
              <a:gd name="connsiteY3" fmla="*/ 10000 h 10000"/>
              <a:gd name="connsiteX4" fmla="*/ 0 w 10017"/>
              <a:gd name="connsiteY4" fmla="*/ 3616 h 10000"/>
              <a:gd name="connsiteX0" fmla="*/ 0 w 10017"/>
              <a:gd name="connsiteY0" fmla="*/ 3852 h 10236"/>
              <a:gd name="connsiteX1" fmla="*/ 9934 w 10017"/>
              <a:gd name="connsiteY1" fmla="*/ 0 h 10236"/>
              <a:gd name="connsiteX2" fmla="*/ 10017 w 10017"/>
              <a:gd name="connsiteY2" fmla="*/ 10236 h 10236"/>
              <a:gd name="connsiteX3" fmla="*/ 17 w 10017"/>
              <a:gd name="connsiteY3" fmla="*/ 10236 h 10236"/>
              <a:gd name="connsiteX4" fmla="*/ 0 w 10017"/>
              <a:gd name="connsiteY4" fmla="*/ 3852 h 1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" h="10236">
                <a:moveTo>
                  <a:pt x="0" y="3852"/>
                </a:moveTo>
                <a:lnTo>
                  <a:pt x="9934" y="0"/>
                </a:lnTo>
                <a:cubicBezTo>
                  <a:pt x="9962" y="3412"/>
                  <a:pt x="9989" y="6824"/>
                  <a:pt x="10017" y="10236"/>
                </a:cubicBezTo>
                <a:lnTo>
                  <a:pt x="17" y="10236"/>
                </a:lnTo>
                <a:cubicBezTo>
                  <a:pt x="11" y="8108"/>
                  <a:pt x="6" y="5980"/>
                  <a:pt x="0" y="3852"/>
                </a:cubicBezTo>
                <a:close/>
              </a:path>
            </a:pathLst>
          </a:custGeom>
          <a:solidFill>
            <a:srgbClr val="013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46213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>
            <a:extLst>
              <a:ext uri="{FF2B5EF4-FFF2-40B4-BE49-F238E27FC236}">
                <a16:creationId xmlns:a16="http://schemas.microsoft.com/office/drawing/2014/main" id="{A37CD66B-EF0B-EE2E-03CD-8DB8D8AE6783}"/>
              </a:ext>
            </a:extLst>
          </p:cNvPr>
          <p:cNvSpPr/>
          <p:nvPr userDrawn="1"/>
        </p:nvSpPr>
        <p:spPr>
          <a:xfrm>
            <a:off x="9984522" y="445176"/>
            <a:ext cx="1786421" cy="610631"/>
          </a:xfrm>
          <a:custGeom>
            <a:avLst/>
            <a:gdLst/>
            <a:ahLst/>
            <a:cxnLst/>
            <a:rect l="l" t="t" r="r" b="b"/>
            <a:pathLst>
              <a:path w="2679632" h="915947">
                <a:moveTo>
                  <a:pt x="0" y="0"/>
                </a:moveTo>
                <a:lnTo>
                  <a:pt x="2679632" y="0"/>
                </a:lnTo>
                <a:lnTo>
                  <a:pt x="2679632" y="915947"/>
                </a:lnTo>
                <a:lnTo>
                  <a:pt x="0" y="915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93A791DC-D2B2-C0DC-877A-DCB5350A8017}"/>
              </a:ext>
            </a:extLst>
          </p:cNvPr>
          <p:cNvGrpSpPr/>
          <p:nvPr userDrawn="1"/>
        </p:nvGrpSpPr>
        <p:grpSpPr>
          <a:xfrm>
            <a:off x="9245600" y="3485823"/>
            <a:ext cx="6924273" cy="5996108"/>
            <a:chOff x="0" y="0"/>
            <a:chExt cx="4282440" cy="3708400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48DD8B00-17B6-A72F-6906-16601ABA39B2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4" name="Group 6">
            <a:extLst>
              <a:ext uri="{FF2B5EF4-FFF2-40B4-BE49-F238E27FC236}">
                <a16:creationId xmlns:a16="http://schemas.microsoft.com/office/drawing/2014/main" id="{444ADD9D-EFD7-DC61-A147-A88B1866E426}"/>
              </a:ext>
            </a:extLst>
          </p:cNvPr>
          <p:cNvGrpSpPr/>
          <p:nvPr userDrawn="1"/>
        </p:nvGrpSpPr>
        <p:grpSpPr>
          <a:xfrm>
            <a:off x="9245600" y="-2623931"/>
            <a:ext cx="6924273" cy="5996108"/>
            <a:chOff x="0" y="0"/>
            <a:chExt cx="4282440" cy="3708400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ED98981-0E97-0E5D-D4C6-57D23E07064E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9BDB318F-AB32-B3AA-88F9-585A9AE9D384}"/>
              </a:ext>
            </a:extLst>
          </p:cNvPr>
          <p:cNvGrpSpPr/>
          <p:nvPr userDrawn="1"/>
        </p:nvGrpSpPr>
        <p:grpSpPr>
          <a:xfrm>
            <a:off x="3888052" y="397063"/>
            <a:ext cx="6924273" cy="5996108"/>
            <a:chOff x="0" y="0"/>
            <a:chExt cx="4282440" cy="3708400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6E10D044-8897-0068-D924-BA9E8536EB0D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FFF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</p:spTree>
    <p:extLst>
      <p:ext uri="{BB962C8B-B14F-4D97-AF65-F5344CB8AC3E}">
        <p14:creationId xmlns:p14="http://schemas.microsoft.com/office/powerpoint/2010/main" val="2618650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7081-BFF1-4EB3-B84B-CC97F01A8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C60E4-4B42-4C05-8B92-30B9287DB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3D62F-A608-46F6-ABC2-EB610347C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F988-69EC-47DA-A2BF-5120D43631E5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97F3B-90EB-4647-99C4-7A79B263F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F584-7530-4A17-A769-91D9AFC5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0603-1E62-47BC-B75E-8BF7C05A3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97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481A5-2E5E-4023-BC5E-DB68A9D9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88AD8-5C1A-4E3A-8060-EE146F457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2BE5-46E1-4C69-B55B-10CC194E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F988-69EC-47DA-A2BF-5120D43631E5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F0A8A-FA86-45B5-BF0E-253351D85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3DF1-A663-42A4-86C0-9828E4592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0603-1E62-47BC-B75E-8BF7C05A3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61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1864-1C8B-0449-9869-7B52DABED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58E72-FFFC-3F4D-B1E5-9252E1AF3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0A772-66B1-B549-A11D-71C875844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5A395-0AF9-A14F-ACAF-3DBB4B7CD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BBE7-9344-D448-92EC-090555863360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A4E0A-63BA-E640-A075-BDF683E1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FE2D2-1B2D-BE48-BBFE-25A83347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B667-BAB9-1B41-BD9A-4A7FCD9C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96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9BA1E-F3ED-4B3A-BA8B-B6AF6A95C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8E5B2-A6FF-4666-A32F-EED2B391E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0F78C-C369-4DD0-A9F4-3A6E9F0AC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F988-69EC-47DA-A2BF-5120D43631E5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59B3C-6F45-4BEC-BABF-5FBADCD3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F6F7B-DA94-4434-A550-96B8B6E8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0603-1E62-47BC-B75E-8BF7C05A3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5543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B6BF6-FABC-4C01-87FD-A561E4D13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C1976-0C22-4411-8EA9-C4DD1B006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85127-04C1-4070-A66F-D62F7DEEB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817BC-210F-42CA-A9CB-63A48C88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F988-69EC-47DA-A2BF-5120D43631E5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4360C-9F41-4623-9102-3B18EE9B2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1A9CD-61B9-43FF-BBB3-D8BE13F3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0603-1E62-47BC-B75E-8BF7C05A3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2829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3FD2-9DE3-4804-A676-97B8F91E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B31B3-C571-47D2-8E29-8575A433B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AD4B8-E51A-41CE-8796-3D1CF8A2E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480E0-8483-47DD-942B-0D32B0904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4CD7E-F82C-46AF-9036-601D5D495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AABD7-94AB-48F8-A031-DE2F1720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F988-69EC-47DA-A2BF-5120D43631E5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7346B7-BDEC-4B5D-AD8D-8C143EF6D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ECC1F4-F369-4C66-B92F-E245483B2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0603-1E62-47BC-B75E-8BF7C05A3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5194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92CB-38A4-4F8C-BE74-18C9E70FE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0C19B8-612E-4BC2-8C39-28AA20AE0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F988-69EC-47DA-A2BF-5120D43631E5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747DC-FBA2-4FD2-810F-7DDBE3B5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42D811-5ECA-4C94-BCE5-6036CA02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0603-1E62-47BC-B75E-8BF7C05A3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710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96E29F-DF99-40DC-B991-C4D0003E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F988-69EC-47DA-A2BF-5120D43631E5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8536FD-20B9-4D51-9CA0-AFAF16E82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32784-9754-4E5A-BEB3-7F2BCB51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0603-1E62-47BC-B75E-8BF7C05A3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826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EEBA-ADDE-4ED0-8B70-CCE72079A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DC871-E7EC-40A3-B8D3-4EABDA1F5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32691-00AD-4A47-AC30-A69FF203A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8EEB5-5BB4-45A3-BB56-389116B5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F988-69EC-47DA-A2BF-5120D43631E5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FE67A-138F-4544-BEB4-BCA247A3E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EBB47-A95E-4456-8EC9-16EA8E431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0603-1E62-47BC-B75E-8BF7C05A3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85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E4B9-EE81-4FB5-8AD8-CE4879AF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B6FA1E-E671-47A7-B889-180AFAC53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DBBC1-8579-404C-BE82-9954FD2A3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48F2D-800C-4212-8AA3-0F4ACFDF8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F988-69EC-47DA-A2BF-5120D43631E5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8F79A-CE0A-4C1D-9CFB-CD221FD53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8187-03D5-4CF9-BD11-B32B210E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0603-1E62-47BC-B75E-8BF7C05A3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3281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80A4-2611-4F55-BDBD-023B9E4E7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98CA2-744E-4C95-B984-803521A78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73DFB-20C9-4403-BBD9-42DA1F079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F988-69EC-47DA-A2BF-5120D43631E5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440C6-D8B0-4381-AC29-C6C8989E0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FF8DE-2065-4077-BB22-AF71E7A6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0603-1E62-47BC-B75E-8BF7C05A3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5386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2F216B-7878-4027-8C06-633A08DAA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C670F-3966-4780-A2FC-6216D0065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C510E-E6B1-4F96-9020-5817141DF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F988-69EC-47DA-A2BF-5120D43631E5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A503-1B52-4DC9-9C85-07120E61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A75D-5205-4D9E-90E3-C64BA4C7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0603-1E62-47BC-B75E-8BF7C05A3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95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BB901-A41B-6744-BBCB-9B9DB490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30BB8-48E8-0148-9905-0AE1B96A6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05AA6-3A65-3544-B19A-E4300698D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AD2E1-A6F7-A346-8106-F16A30A71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EB95CA-7717-9247-A2BB-F4E085C74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471598-B0F9-1947-B794-E97AE2209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BBE7-9344-D448-92EC-090555863360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1A5931-5498-AA4D-85C6-EAAF04A02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A03D38-FB3D-044A-ACBD-CBE26839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B667-BAB9-1B41-BD9A-4A7FCD9C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0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67FFF-0846-E046-8D90-B13117F3F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EA4541-B638-2044-803E-B6D25956B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BBE7-9344-D448-92EC-090555863360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FE3A4-0B36-2C49-941A-57A1AD57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F409C-2E5B-6946-914F-57426AE3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B667-BAB9-1B41-BD9A-4A7FCD9C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2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835FCC-ED14-7A4D-BF84-31BB248F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BBE7-9344-D448-92EC-090555863360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AB652C-9C02-6849-B741-C6397F94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20599-EEB2-AE4B-BF3E-B3B57A8F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B667-BAB9-1B41-BD9A-4A7FCD9C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9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921B-54E3-7F4A-9F0E-1E843181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64D0F-BE20-504B-9378-277D3B858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41602-34FC-2640-B22D-4AF8CAF2B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59EA9C-AFF2-4F46-8F1A-7A603CF3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BBE7-9344-D448-92EC-090555863360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CD4C9-C2BB-1345-8DAE-7A42C89A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97FFE-9F80-5F49-920D-076E9C962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B667-BAB9-1B41-BD9A-4A7FCD9C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57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2FFB6-BA7B-1C49-9C30-CC6BA82A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E1F18F-0E27-9440-B4E2-F3F9764CBC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F297C-8518-6246-A17B-4E408B5A7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47102-73C2-824C-A60D-61441B1A3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BBE7-9344-D448-92EC-090555863360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ED2A9-1D94-D240-99A8-C8EB18B5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F61AE-F3FD-AB46-B486-CFCFD2FE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EB667-BAB9-1B41-BD9A-4A7FCD9C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5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684638-73CE-F14C-A698-C086BE7FC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AD7CD-E451-FD41-BE11-883D284FD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D6EE0-58A8-034C-8CAD-3A04FF846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BBBE7-9344-D448-92EC-090555863360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41411-0459-2E4F-BF64-24771F898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9EC74-983E-C243-B2DA-BE83F4BED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EB667-BAB9-1B41-BD9A-4A7FCD9C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2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7BDDB7-4555-403A-B159-D0B8B3D21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628C8-3A38-4DAD-BDAB-5247D652D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CA111-88AE-43C7-843F-0BD0918BD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50F6-0823-485E-BA37-7A591E05E673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6D47F-EFB3-4946-A2AB-38B2E9236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A03CA-61B8-412B-B826-8A2363151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E041D-B02F-430D-BA80-F9F3DDDA1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33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D0D34-D4C5-E44E-B969-5A47BA7C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AAD98-4952-DE44-AD85-3BA4DB198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E7363-C6B6-1C43-98F0-9746095EE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4AAC3-526B-A84B-82B3-E6C1F1D65BD2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1F4C1-7CB3-8840-BC92-4B1B75688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E2D12-7624-DC4E-84D6-2AB75E9D9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50397-B40F-4841-B1AD-74CE15A9C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3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60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00DFEB-465A-4685-9A71-C6992102F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485E2-992A-4C71-8728-841249092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DD3DB-4C68-453A-AC3A-4B00C18F7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3F988-69EC-47DA-A2BF-5120D43631E5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231B4-938C-47C8-8686-9B897D33E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36050-8D7D-4CC5-8424-518FCD24F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D0603-1E62-47BC-B75E-8BF7C05A3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18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93/bjd/ljae385" TargetMode="External"/><Relationship Id="rId3" Type="http://schemas.openxmlformats.org/officeDocument/2006/relationships/image" Target="../media/image45.png"/><Relationship Id="rId7" Type="http://schemas.openxmlformats.org/officeDocument/2006/relationships/hyperlink" Target="https://academic.oup.com/bjd/advance-article/doi/10.1093/bjd/ljae385/782917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hyperlink" Target="http://dx.doi.org/10.4103/0974-7753.188033" TargetMode="External"/><Relationship Id="rId4" Type="http://schemas.openxmlformats.org/officeDocument/2006/relationships/hyperlink" Target="https://www.researchgate.net/publication/journal/International-Journal-of-Trichology-0974-7753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mailto:office@fairfielddermatology.com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7" name="Rectangle 1046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 descr="The University of Western Australia | Study Options">
            <a:extLst>
              <a:ext uri="{FF2B5EF4-FFF2-40B4-BE49-F238E27FC236}">
                <a16:creationId xmlns:a16="http://schemas.microsoft.com/office/drawing/2014/main" id="{0CF0F830-879D-BA45-A072-FBCBE7D5A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547" y="5528232"/>
            <a:ext cx="3289943" cy="13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suit&#10;&#10;Description automatically generated">
            <a:extLst>
              <a:ext uri="{FF2B5EF4-FFF2-40B4-BE49-F238E27FC236}">
                <a16:creationId xmlns:a16="http://schemas.microsoft.com/office/drawing/2014/main" id="{7CEE9C81-AE31-074F-A22D-8C55A1725A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159"/>
          <a:stretch/>
        </p:blipFill>
        <p:spPr>
          <a:xfrm>
            <a:off x="7609630" y="26761"/>
            <a:ext cx="4051300" cy="462280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301AD9-1E36-704A-A6EE-3B5DE840E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56" y="26761"/>
            <a:ext cx="7279589" cy="304454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l"/>
            <a:br>
              <a:rPr lang="en-US" sz="3300" b="1" dirty="0"/>
            </a:br>
            <a:r>
              <a:rPr lang="en-GB" sz="5300" b="1" dirty="0"/>
              <a:t>Approaching Hair Loss: </a:t>
            </a:r>
            <a:br>
              <a:rPr lang="en-GB" sz="5300" b="1" dirty="0"/>
            </a:br>
            <a:r>
              <a:rPr lang="en-GB" sz="5300" b="1" dirty="0"/>
              <a:t>A Guide for GPs</a:t>
            </a:r>
            <a:br>
              <a:rPr lang="en-US" sz="3300" b="1" dirty="0"/>
            </a:br>
            <a:br>
              <a:rPr lang="en-US" sz="3300" dirty="0"/>
            </a:br>
            <a:br>
              <a:rPr lang="en-US" sz="3300" dirty="0"/>
            </a:br>
            <a:r>
              <a:rPr lang="en-US" sz="2700" dirty="0"/>
              <a:t>12</a:t>
            </a:r>
            <a:r>
              <a:rPr lang="en-US" sz="2700" baseline="30000" dirty="0"/>
              <a:t>th</a:t>
            </a:r>
            <a:r>
              <a:rPr lang="en-US" sz="2700" dirty="0"/>
              <a:t>  November 2024</a:t>
            </a:r>
            <a:br>
              <a:rPr lang="en-US" sz="2700" dirty="0"/>
            </a:br>
            <a:r>
              <a:rPr lang="en-US" sz="2700" dirty="0" err="1"/>
              <a:t>HealthCert</a:t>
            </a:r>
            <a:r>
              <a:rPr lang="en-US" sz="2700" dirty="0"/>
              <a:t> Webinar</a:t>
            </a:r>
            <a:endParaRPr lang="en-US" sz="33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13124-88BE-0A4F-A4C6-27555A7A8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56" y="3367393"/>
            <a:ext cx="6151654" cy="168020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800" b="1" dirty="0"/>
              <a:t>Dr Ahmed Kazmi </a:t>
            </a:r>
          </a:p>
          <a:p>
            <a:pPr algn="l"/>
            <a:r>
              <a:rPr lang="en-US" sz="1800" dirty="0"/>
              <a:t>Specialist Dermatologist &amp; Clinical Senior Lecturer </a:t>
            </a:r>
          </a:p>
          <a:p>
            <a:pPr algn="l"/>
            <a:endParaRPr lang="en-US" dirty="0"/>
          </a:p>
        </p:txBody>
      </p:sp>
      <p:pic>
        <p:nvPicPr>
          <p:cNvPr id="3074" name="Picture 2" descr="HealthCert Education for Medical Professionals">
            <a:extLst>
              <a:ext uri="{FF2B5EF4-FFF2-40B4-BE49-F238E27FC236}">
                <a16:creationId xmlns:a16="http://schemas.microsoft.com/office/drawing/2014/main" id="{C97D30E2-61F9-DE4D-8035-D72EE5967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38209"/>
            <a:ext cx="2093030" cy="209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elbourne Dermatologist | Centre for ...">
            <a:extLst>
              <a:ext uri="{FF2B5EF4-FFF2-40B4-BE49-F238E27FC236}">
                <a16:creationId xmlns:a16="http://schemas.microsoft.com/office/drawing/2014/main" id="{F3C3C823-F55B-8A47-8148-A99232A8A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807" y="5535127"/>
            <a:ext cx="3663144" cy="131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r Nina Wines- Medical &amp; Laser Dermatologist">
            <a:extLst>
              <a:ext uri="{FF2B5EF4-FFF2-40B4-BE49-F238E27FC236}">
                <a16:creationId xmlns:a16="http://schemas.microsoft.com/office/drawing/2014/main" id="{3C7AFA65-3B50-7149-9BFA-AD2198975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53" y="5795336"/>
            <a:ext cx="3597349" cy="131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airfield Dermatology Clinic ...">
            <a:extLst>
              <a:ext uri="{FF2B5EF4-FFF2-40B4-BE49-F238E27FC236}">
                <a16:creationId xmlns:a16="http://schemas.microsoft.com/office/drawing/2014/main" id="{D70F7E8F-D31A-9B44-8403-EEEAC99BA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472" y="5529707"/>
            <a:ext cx="3587139" cy="56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woon GIFs | Tenor">
            <a:extLst>
              <a:ext uri="{FF2B5EF4-FFF2-40B4-BE49-F238E27FC236}">
                <a16:creationId xmlns:a16="http://schemas.microsoft.com/office/drawing/2014/main" id="{E2A966B3-9D43-2945-A37D-0C83E727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12" y="3751083"/>
            <a:ext cx="5774128" cy="30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5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75497-0A65-F54A-9C94-5AEF70C60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22668"/>
            <a:ext cx="11612880" cy="1009652"/>
          </a:xfrm>
        </p:spPr>
        <p:txBody>
          <a:bodyPr/>
          <a:lstStyle/>
          <a:p>
            <a:r>
              <a:rPr lang="en-US" dirty="0"/>
              <a:t>Cicatricial </a:t>
            </a:r>
            <a:r>
              <a:rPr lang="en-US" dirty="0" err="1"/>
              <a:t>alopecias</a:t>
            </a:r>
            <a:r>
              <a:rPr lang="en-US" dirty="0"/>
              <a:t> I see regularly…</a:t>
            </a:r>
          </a:p>
        </p:txBody>
      </p:sp>
      <p:pic>
        <p:nvPicPr>
          <p:cNvPr id="21506" name="Picture 2" descr="Frontal fibrosing alopecia update">
            <a:extLst>
              <a:ext uri="{FF2B5EF4-FFF2-40B4-BE49-F238E27FC236}">
                <a16:creationId xmlns:a16="http://schemas.microsoft.com/office/drawing/2014/main" id="{0791B790-F2EF-2D46-B4AC-E073595C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" y="748918"/>
            <a:ext cx="7031101" cy="610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Lichen Planopilaris Symptoms Treatment - RemoteDerm">
            <a:extLst>
              <a:ext uri="{FF2B5EF4-FFF2-40B4-BE49-F238E27FC236}">
                <a16:creationId xmlns:a16="http://schemas.microsoft.com/office/drawing/2014/main" id="{74CDC313-F31E-8840-9099-0C1EB4353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629" y="748918"/>
            <a:ext cx="9097264" cy="60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5DC0C8-EC94-F44E-8923-54C82CF4B30A}"/>
              </a:ext>
            </a:extLst>
          </p:cNvPr>
          <p:cNvSpPr/>
          <p:nvPr/>
        </p:nvSpPr>
        <p:spPr>
          <a:xfrm>
            <a:off x="2507910" y="5680418"/>
            <a:ext cx="1215397" cy="923330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cap="none" spc="0" dirty="0">
                <a:ln/>
                <a:solidFill>
                  <a:schemeClr val="accent4"/>
                </a:solidFill>
                <a:effectLst/>
              </a:rPr>
              <a:t>LPP</a:t>
            </a:r>
          </a:p>
        </p:txBody>
      </p:sp>
      <p:pic>
        <p:nvPicPr>
          <p:cNvPr id="21510" name="Picture 6" descr="Dissecting cellulitis">
            <a:extLst>
              <a:ext uri="{FF2B5EF4-FFF2-40B4-BE49-F238E27FC236}">
                <a16:creationId xmlns:a16="http://schemas.microsoft.com/office/drawing/2014/main" id="{A9647B1C-0123-3848-8934-564131F8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56" y="748918"/>
            <a:ext cx="6772065" cy="610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D9C01E-E11F-984F-9345-4F54FDA27DDC}"/>
              </a:ext>
            </a:extLst>
          </p:cNvPr>
          <p:cNvSpPr/>
          <p:nvPr/>
        </p:nvSpPr>
        <p:spPr>
          <a:xfrm>
            <a:off x="5329490" y="5680418"/>
            <a:ext cx="987771" cy="923330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cap="none" spc="0" dirty="0">
                <a:ln/>
                <a:solidFill>
                  <a:schemeClr val="accent4"/>
                </a:solidFill>
                <a:effectLst/>
              </a:rPr>
              <a:t>DC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8D704C-5B7B-BB48-ACE6-2D1996FC4649}"/>
              </a:ext>
            </a:extLst>
          </p:cNvPr>
          <p:cNvSpPr/>
          <p:nvPr/>
        </p:nvSpPr>
        <p:spPr>
          <a:xfrm>
            <a:off x="348847" y="5680418"/>
            <a:ext cx="1200201" cy="923330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5400" b="1" dirty="0">
                <a:ln/>
                <a:solidFill>
                  <a:schemeClr val="accent4"/>
                </a:solidFill>
              </a:rPr>
              <a:t>FFA</a:t>
            </a:r>
            <a:endParaRPr lang="en-GB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095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CA56EF-FF38-6842-90A1-56E875AB27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340415"/>
              </p:ext>
            </p:extLst>
          </p:nvPr>
        </p:nvGraphicFramePr>
        <p:xfrm>
          <a:off x="231648" y="82384"/>
          <a:ext cx="12051792" cy="669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471">
                  <a:extLst>
                    <a:ext uri="{9D8B030D-6E8A-4147-A177-3AD203B41FA5}">
                      <a16:colId xmlns:a16="http://schemas.microsoft.com/office/drawing/2014/main" val="2368845764"/>
                    </a:ext>
                  </a:extLst>
                </a:gridCol>
                <a:gridCol w="4041648">
                  <a:extLst>
                    <a:ext uri="{9D8B030D-6E8A-4147-A177-3AD203B41FA5}">
                      <a16:colId xmlns:a16="http://schemas.microsoft.com/office/drawing/2014/main" val="458963531"/>
                    </a:ext>
                  </a:extLst>
                </a:gridCol>
                <a:gridCol w="5376673">
                  <a:extLst>
                    <a:ext uri="{9D8B030D-6E8A-4147-A177-3AD203B41FA5}">
                      <a16:colId xmlns:a16="http://schemas.microsoft.com/office/drawing/2014/main" val="1858162157"/>
                    </a:ext>
                  </a:extLst>
                </a:gridCol>
              </a:tblGrid>
              <a:tr h="373463">
                <a:tc gridSpan="3">
                  <a:txBody>
                    <a:bodyPr/>
                    <a:lstStyle/>
                    <a:p>
                      <a:r>
                        <a:rPr lang="en-US" sz="2000" dirty="0"/>
                        <a:t>Classification of non-scarring </a:t>
                      </a:r>
                      <a:r>
                        <a:rPr lang="en-US" sz="2000" dirty="0" err="1"/>
                        <a:t>alopecias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08539"/>
                  </a:ext>
                </a:extLst>
              </a:tr>
              <a:tr h="920868">
                <a:tc rowSpan="2">
                  <a:txBody>
                    <a:bodyPr/>
                    <a:lstStyle/>
                    <a:p>
                      <a:r>
                        <a:rPr lang="en-US" sz="2000" dirty="0"/>
                        <a:t>Primary </a:t>
                      </a:r>
                    </a:p>
                    <a:p>
                      <a:r>
                        <a:rPr lang="en-US" sz="2000" dirty="0"/>
                        <a:t>(cutaneous)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Problems with hair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TE/CTE</a:t>
                      </a:r>
                    </a:p>
                    <a:p>
                      <a:r>
                        <a:rPr lang="en-US" sz="2000" dirty="0"/>
                        <a:t>AGA</a:t>
                      </a:r>
                    </a:p>
                    <a:p>
                      <a:r>
                        <a:rPr lang="en-US" sz="2000" dirty="0"/>
                        <a:t>Short anagen syndrome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062701"/>
                  </a:ext>
                </a:extLst>
              </a:tr>
              <a:tr h="14733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Problems with follicle/scalp skin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AA/AT/AU</a:t>
                      </a:r>
                    </a:p>
                    <a:p>
                      <a:r>
                        <a:rPr lang="en-US" sz="2000" dirty="0"/>
                        <a:t>Tinea Capitis</a:t>
                      </a:r>
                    </a:p>
                    <a:p>
                      <a:r>
                        <a:rPr lang="en-US" sz="2000" dirty="0" err="1"/>
                        <a:t>Tranction</a:t>
                      </a:r>
                      <a:r>
                        <a:rPr lang="en-US" sz="2000" dirty="0"/>
                        <a:t> alopecia (early)</a:t>
                      </a:r>
                    </a:p>
                    <a:p>
                      <a:r>
                        <a:rPr lang="en-US" sz="2000" dirty="0"/>
                        <a:t>Loose anagen syndrome</a:t>
                      </a:r>
                    </a:p>
                    <a:p>
                      <a:r>
                        <a:rPr lang="en-US" sz="2000" dirty="0"/>
                        <a:t>Inflammatory dermatosis e.g. AD, psoriasis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662896"/>
                  </a:ext>
                </a:extLst>
              </a:tr>
              <a:tr h="644608">
                <a:tc rowSpan="3">
                  <a:txBody>
                    <a:bodyPr/>
                    <a:lstStyle/>
                    <a:p>
                      <a:r>
                        <a:rPr lang="en-US" sz="2000" dirty="0"/>
                        <a:t>Secondary </a:t>
                      </a:r>
                    </a:p>
                    <a:p>
                      <a:r>
                        <a:rPr lang="en-US" sz="2000" dirty="0"/>
                        <a:t>(to a systemic cause)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Iatrogenic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AE</a:t>
                      </a:r>
                    </a:p>
                    <a:p>
                      <a:r>
                        <a:rPr lang="en-US" sz="2000" dirty="0"/>
                        <a:t>Drug induced shedding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720837"/>
                  </a:ext>
                </a:extLst>
              </a:tr>
              <a:tr h="257843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Systemic illness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Telogen gravidarum </a:t>
                      </a:r>
                    </a:p>
                    <a:p>
                      <a:r>
                        <a:rPr lang="en-US" sz="1800" dirty="0"/>
                        <a:t>Thyroid dysfunction</a:t>
                      </a:r>
                    </a:p>
                    <a:p>
                      <a:r>
                        <a:rPr lang="en-US" sz="1800" dirty="0"/>
                        <a:t>Starvation, malabsorption</a:t>
                      </a:r>
                    </a:p>
                    <a:p>
                      <a:r>
                        <a:rPr lang="en-US" sz="1800" dirty="0"/>
                        <a:t>Iron or vitamin deficiency</a:t>
                      </a:r>
                    </a:p>
                    <a:p>
                      <a:r>
                        <a:rPr lang="en-US" sz="1800" dirty="0"/>
                        <a:t>Weight loss</a:t>
                      </a:r>
                    </a:p>
                    <a:p>
                      <a:r>
                        <a:rPr lang="en-US" sz="1800" dirty="0"/>
                        <a:t>Acute intercurrent systemic illness e.g. viral illness, covid, pneumonia, acute lupus</a:t>
                      </a:r>
                    </a:p>
                    <a:p>
                      <a:r>
                        <a:rPr lang="en-US" sz="1800" dirty="0"/>
                        <a:t>Chronic illness e.g. liver failure, kidney failure, heart failure, SLE, advanced malignancy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131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Infection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Syphilis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293558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CFC43A7-D253-894B-BFB5-6B2BDC7CC27D}"/>
              </a:ext>
            </a:extLst>
          </p:cNvPr>
          <p:cNvSpPr/>
          <p:nvPr/>
        </p:nvSpPr>
        <p:spPr>
          <a:xfrm>
            <a:off x="268224" y="530352"/>
            <a:ext cx="2414016" cy="69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52FDFB1-B379-8447-A85D-679085F9D148}"/>
              </a:ext>
            </a:extLst>
          </p:cNvPr>
          <p:cNvSpPr/>
          <p:nvPr/>
        </p:nvSpPr>
        <p:spPr>
          <a:xfrm>
            <a:off x="2892552" y="3914350"/>
            <a:ext cx="3364992" cy="69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697EE35-8361-EF49-BCC4-40000946F747}"/>
              </a:ext>
            </a:extLst>
          </p:cNvPr>
          <p:cNvSpPr/>
          <p:nvPr/>
        </p:nvSpPr>
        <p:spPr>
          <a:xfrm>
            <a:off x="2892552" y="3157728"/>
            <a:ext cx="3364992" cy="69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B14E82A-2FD4-8641-BC1A-93CA4AF0C81D}"/>
              </a:ext>
            </a:extLst>
          </p:cNvPr>
          <p:cNvSpPr/>
          <p:nvPr/>
        </p:nvSpPr>
        <p:spPr>
          <a:xfrm>
            <a:off x="2892552" y="1540764"/>
            <a:ext cx="3364992" cy="69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E6D8A53-7759-0F48-A883-985A6FC09473}"/>
              </a:ext>
            </a:extLst>
          </p:cNvPr>
          <p:cNvSpPr/>
          <p:nvPr/>
        </p:nvSpPr>
        <p:spPr>
          <a:xfrm>
            <a:off x="2892552" y="566928"/>
            <a:ext cx="3364992" cy="69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A698464-2396-9E49-8542-87DAA6CB6FD5}"/>
              </a:ext>
            </a:extLst>
          </p:cNvPr>
          <p:cNvSpPr/>
          <p:nvPr/>
        </p:nvSpPr>
        <p:spPr>
          <a:xfrm>
            <a:off x="6803136" y="512064"/>
            <a:ext cx="5120640" cy="90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C481766-DF26-BB4D-B633-58CE08F20284}"/>
              </a:ext>
            </a:extLst>
          </p:cNvPr>
          <p:cNvSpPr/>
          <p:nvPr/>
        </p:nvSpPr>
        <p:spPr>
          <a:xfrm>
            <a:off x="6766560" y="1499616"/>
            <a:ext cx="5157216" cy="1597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3D00819-BF2F-494A-A449-3747C294E2D7}"/>
              </a:ext>
            </a:extLst>
          </p:cNvPr>
          <p:cNvSpPr/>
          <p:nvPr/>
        </p:nvSpPr>
        <p:spPr>
          <a:xfrm>
            <a:off x="6803136" y="3127248"/>
            <a:ext cx="5071872" cy="69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DD870D0-95D5-5847-8028-85E75842DC41}"/>
              </a:ext>
            </a:extLst>
          </p:cNvPr>
          <p:cNvSpPr/>
          <p:nvPr/>
        </p:nvSpPr>
        <p:spPr>
          <a:xfrm>
            <a:off x="6815328" y="3852672"/>
            <a:ext cx="5108448" cy="2493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0EA59D-9289-FE48-9227-3DC64BC0B9A1}"/>
              </a:ext>
            </a:extLst>
          </p:cNvPr>
          <p:cNvSpPr/>
          <p:nvPr/>
        </p:nvSpPr>
        <p:spPr>
          <a:xfrm>
            <a:off x="6766560" y="6345936"/>
            <a:ext cx="5108448" cy="42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72DF6B1-A447-0B46-9027-4D409F99311D}"/>
              </a:ext>
            </a:extLst>
          </p:cNvPr>
          <p:cNvSpPr/>
          <p:nvPr/>
        </p:nvSpPr>
        <p:spPr>
          <a:xfrm>
            <a:off x="268224" y="3157728"/>
            <a:ext cx="2414016" cy="694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978997B-87D1-EE4E-ACDF-C8E872A2F34D}"/>
              </a:ext>
            </a:extLst>
          </p:cNvPr>
          <p:cNvSpPr/>
          <p:nvPr/>
        </p:nvSpPr>
        <p:spPr>
          <a:xfrm>
            <a:off x="2892552" y="6318504"/>
            <a:ext cx="3364992" cy="457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FBB04A-907A-CD4C-A96C-436BB37BAAC5}"/>
              </a:ext>
            </a:extLst>
          </p:cNvPr>
          <p:cNvSpPr txBox="1"/>
          <p:nvPr/>
        </p:nvSpPr>
        <p:spPr>
          <a:xfrm rot="16200000">
            <a:off x="-1120105" y="5506159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</p:spTree>
    <p:extLst>
      <p:ext uri="{BB962C8B-B14F-4D97-AF65-F5344CB8AC3E}">
        <p14:creationId xmlns:p14="http://schemas.microsoft.com/office/powerpoint/2010/main" val="284753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D1762B8-39B5-0140-A86E-4EB212C4A4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360345"/>
              </p:ext>
            </p:extLst>
          </p:nvPr>
        </p:nvGraphicFramePr>
        <p:xfrm>
          <a:off x="252984" y="457200"/>
          <a:ext cx="11686032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5976">
                  <a:extLst>
                    <a:ext uri="{9D8B030D-6E8A-4147-A177-3AD203B41FA5}">
                      <a16:colId xmlns:a16="http://schemas.microsoft.com/office/drawing/2014/main" val="2368845764"/>
                    </a:ext>
                  </a:extLst>
                </a:gridCol>
                <a:gridCol w="4224528">
                  <a:extLst>
                    <a:ext uri="{9D8B030D-6E8A-4147-A177-3AD203B41FA5}">
                      <a16:colId xmlns:a16="http://schemas.microsoft.com/office/drawing/2014/main" val="458963531"/>
                    </a:ext>
                  </a:extLst>
                </a:gridCol>
                <a:gridCol w="4605528">
                  <a:extLst>
                    <a:ext uri="{9D8B030D-6E8A-4147-A177-3AD203B41FA5}">
                      <a16:colId xmlns:a16="http://schemas.microsoft.com/office/drawing/2014/main" val="185816215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sz="2400" dirty="0"/>
                        <a:t>Classification of Non-scarring </a:t>
                      </a:r>
                      <a:r>
                        <a:rPr lang="en-US" sz="2400" dirty="0" err="1"/>
                        <a:t>alopecias</a:t>
                      </a:r>
                      <a:r>
                        <a:rPr lang="en-US" sz="2400" dirty="0"/>
                        <a:t>- Simplified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0853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400" dirty="0"/>
                        <a:t>Primary </a:t>
                      </a:r>
                    </a:p>
                    <a:p>
                      <a:r>
                        <a:rPr lang="en-US" sz="2400" dirty="0"/>
                        <a:t>(cutaneous)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Problems with hair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Telogen effluvium (TE)</a:t>
                      </a:r>
                    </a:p>
                    <a:p>
                      <a:r>
                        <a:rPr lang="en-US" sz="2400" dirty="0"/>
                        <a:t>Androgenetic alopecia (AGA, PHL)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0627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Problems with follicle/scalp skin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Alopecia areata (AA)</a:t>
                      </a:r>
                    </a:p>
                    <a:p>
                      <a:r>
                        <a:rPr lang="en-US" sz="2400" dirty="0"/>
                        <a:t>Tinea Capitis</a:t>
                      </a:r>
                    </a:p>
                    <a:p>
                      <a:r>
                        <a:rPr lang="en-US" sz="2400" dirty="0"/>
                        <a:t>Traction alopecia (early)</a:t>
                      </a:r>
                    </a:p>
                    <a:p>
                      <a:r>
                        <a:rPr lang="en-US" sz="2400" dirty="0"/>
                        <a:t>Inflammatory dermatosis e.g. AD, psoriasis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66289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400" dirty="0"/>
                        <a:t>Secondary </a:t>
                      </a:r>
                    </a:p>
                    <a:p>
                      <a:r>
                        <a:rPr lang="en-US" sz="2400" dirty="0"/>
                        <a:t>(to a systemic cause)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Iatrogenic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AE</a:t>
                      </a:r>
                    </a:p>
                    <a:p>
                      <a:r>
                        <a:rPr lang="en-US" sz="2400" dirty="0"/>
                        <a:t>Drug induced shedding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72083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Systemic illness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Thyroid dysfunction</a:t>
                      </a:r>
                    </a:p>
                    <a:p>
                      <a:r>
                        <a:rPr lang="en-US" sz="2400" dirty="0"/>
                        <a:t>Malabsorption/ weight loss</a:t>
                      </a:r>
                    </a:p>
                    <a:p>
                      <a:r>
                        <a:rPr lang="en-US" sz="2400" dirty="0"/>
                        <a:t>Iron or vitamin deficiency</a:t>
                      </a:r>
                    </a:p>
                    <a:p>
                      <a:r>
                        <a:rPr lang="en-US" sz="2400" dirty="0"/>
                        <a:t>Acute intercurrent systemic illness </a:t>
                      </a:r>
                    </a:p>
                    <a:p>
                      <a:r>
                        <a:rPr lang="en-US" sz="2400" dirty="0"/>
                        <a:t>Chronic illness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131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610878-0266-E240-B2C3-BC9391C7A7D0}"/>
              </a:ext>
            </a:extLst>
          </p:cNvPr>
          <p:cNvSpPr txBox="1"/>
          <p:nvPr/>
        </p:nvSpPr>
        <p:spPr>
          <a:xfrm>
            <a:off x="4898136" y="6550223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</p:spTree>
    <p:extLst>
      <p:ext uri="{BB962C8B-B14F-4D97-AF65-F5344CB8AC3E}">
        <p14:creationId xmlns:p14="http://schemas.microsoft.com/office/powerpoint/2010/main" val="3354707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71618-1C09-F547-8335-D3EAA8B2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96" y="0"/>
            <a:ext cx="11140440" cy="1325563"/>
          </a:xfrm>
        </p:spPr>
        <p:txBody>
          <a:bodyPr/>
          <a:lstStyle/>
          <a:p>
            <a:r>
              <a:rPr lang="en-US" dirty="0"/>
              <a:t>Another way of looking at non-scarring </a:t>
            </a:r>
            <a:r>
              <a:rPr lang="en-US" dirty="0" err="1"/>
              <a:t>alopecias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92956F-386D-E24F-9B48-3717B47A42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1297710"/>
              </p:ext>
            </p:extLst>
          </p:nvPr>
        </p:nvGraphicFramePr>
        <p:xfrm>
          <a:off x="158496" y="1544384"/>
          <a:ext cx="5724144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399">
                  <a:extLst>
                    <a:ext uri="{9D8B030D-6E8A-4147-A177-3AD203B41FA5}">
                      <a16:colId xmlns:a16="http://schemas.microsoft.com/office/drawing/2014/main" val="1809495122"/>
                    </a:ext>
                  </a:extLst>
                </a:gridCol>
                <a:gridCol w="2380959">
                  <a:extLst>
                    <a:ext uri="{9D8B030D-6E8A-4147-A177-3AD203B41FA5}">
                      <a16:colId xmlns:a16="http://schemas.microsoft.com/office/drawing/2014/main" val="2850258977"/>
                    </a:ext>
                  </a:extLst>
                </a:gridCol>
                <a:gridCol w="1775786">
                  <a:extLst>
                    <a:ext uri="{9D8B030D-6E8A-4147-A177-3AD203B41FA5}">
                      <a16:colId xmlns:a16="http://schemas.microsoft.com/office/drawing/2014/main" val="24076609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Patterned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Diffuse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85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AGA</a:t>
                      </a:r>
                    </a:p>
                    <a:p>
                      <a:r>
                        <a:rPr lang="en-US" sz="2400" dirty="0"/>
                        <a:t>MPHL</a:t>
                      </a:r>
                    </a:p>
                    <a:p>
                      <a:r>
                        <a:rPr lang="en-US" sz="2400" dirty="0"/>
                        <a:t>FPHL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TE</a:t>
                      </a:r>
                    </a:p>
                    <a:p>
                      <a:r>
                        <a:rPr lang="en-US" sz="2400" dirty="0"/>
                        <a:t>CTE</a:t>
                      </a:r>
                    </a:p>
                    <a:p>
                      <a:r>
                        <a:rPr lang="en-US" sz="2400" dirty="0"/>
                        <a:t>AE</a:t>
                      </a:r>
                    </a:p>
                    <a:p>
                      <a:r>
                        <a:rPr lang="en-US" sz="2400" dirty="0"/>
                        <a:t>Systemic illness</a:t>
                      </a:r>
                    </a:p>
                    <a:p>
                      <a:r>
                        <a:rPr lang="en-US" sz="2400" dirty="0"/>
                        <a:t>TG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AA</a:t>
                      </a:r>
                    </a:p>
                    <a:p>
                      <a:r>
                        <a:rPr lang="en-US" sz="2400" dirty="0"/>
                        <a:t>Tinea capitis</a:t>
                      </a:r>
                    </a:p>
                    <a:p>
                      <a:r>
                        <a:rPr lang="en-US" sz="2400" dirty="0"/>
                        <a:t>Traction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634293"/>
                  </a:ext>
                </a:extLst>
              </a:tr>
            </a:tbl>
          </a:graphicData>
        </a:graphic>
      </p:graphicFrame>
      <p:pic>
        <p:nvPicPr>
          <p:cNvPr id="6" name="Picture 4" descr="JAMA on X: &quot;Hair loss (#alopecia) is categorized as scarring (with  permanent destruction of hair follicles) or nonscarring. This JAMA Patient  Page describes patterned, diffuse, and focal #hairloss and the treatments  available">
            <a:extLst>
              <a:ext uri="{FF2B5EF4-FFF2-40B4-BE49-F238E27FC236}">
                <a16:creationId xmlns:a16="http://schemas.microsoft.com/office/drawing/2014/main" id="{9CACE209-B20E-7D49-BE65-49B6E8B25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0" y="1497712"/>
            <a:ext cx="6309360" cy="537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678A52-172F-FA47-99A0-28FFFBB328B6}"/>
              </a:ext>
            </a:extLst>
          </p:cNvPr>
          <p:cNvSpPr txBox="1"/>
          <p:nvPr/>
        </p:nvSpPr>
        <p:spPr>
          <a:xfrm>
            <a:off x="0" y="6550223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</p:spTree>
    <p:extLst>
      <p:ext uri="{BB962C8B-B14F-4D97-AF65-F5344CB8AC3E}">
        <p14:creationId xmlns:p14="http://schemas.microsoft.com/office/powerpoint/2010/main" val="1045081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29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2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98921B-02D4-7040-B85E-1293C660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Common Drugs Contributing to Hair Loss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BD115F3-63FE-1145-9AA7-36AC1AE9AB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35034" y="124622"/>
          <a:ext cx="8393003" cy="5199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6927">
                  <a:extLst>
                    <a:ext uri="{9D8B030D-6E8A-4147-A177-3AD203B41FA5}">
                      <a16:colId xmlns:a16="http://schemas.microsoft.com/office/drawing/2014/main" val="2554655825"/>
                    </a:ext>
                  </a:extLst>
                </a:gridCol>
                <a:gridCol w="4966076">
                  <a:extLst>
                    <a:ext uri="{9D8B030D-6E8A-4147-A177-3AD203B41FA5}">
                      <a16:colId xmlns:a16="http://schemas.microsoft.com/office/drawing/2014/main" val="3478642409"/>
                    </a:ext>
                  </a:extLst>
                </a:gridCol>
              </a:tblGrid>
              <a:tr h="577749">
                <a:tc>
                  <a:txBody>
                    <a:bodyPr/>
                    <a:lstStyle/>
                    <a:p>
                      <a:r>
                        <a:rPr lang="en-US" sz="2400"/>
                        <a:t>Drug</a:t>
                      </a:r>
                    </a:p>
                  </a:txBody>
                  <a:tcPr marL="120257" marR="120257" marT="60129" marB="60129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Comment</a:t>
                      </a:r>
                    </a:p>
                  </a:txBody>
                  <a:tcPr marL="120257" marR="120257" marT="60129" marB="60129"/>
                </a:tc>
                <a:extLst>
                  <a:ext uri="{0D108BD9-81ED-4DB2-BD59-A6C34878D82A}">
                    <a16:rowId xmlns:a16="http://schemas.microsoft.com/office/drawing/2014/main" val="3066813653"/>
                  </a:ext>
                </a:extLst>
              </a:tr>
              <a:tr h="577749">
                <a:tc>
                  <a:txBody>
                    <a:bodyPr/>
                    <a:lstStyle/>
                    <a:p>
                      <a:r>
                        <a:rPr lang="en-US" sz="2400"/>
                        <a:t>Antihypertensives</a:t>
                      </a:r>
                    </a:p>
                  </a:txBody>
                  <a:tcPr marL="120257" marR="120257" marT="60129" marB="60129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Mostly betablockers and </a:t>
                      </a:r>
                      <a:r>
                        <a:rPr lang="en-US" sz="2400" dirty="0" err="1"/>
                        <a:t>ACEi</a:t>
                      </a:r>
                      <a:endParaRPr lang="en-US" sz="2400" dirty="0"/>
                    </a:p>
                  </a:txBody>
                  <a:tcPr marL="120257" marR="120257" marT="60129" marB="60129"/>
                </a:tc>
                <a:extLst>
                  <a:ext uri="{0D108BD9-81ED-4DB2-BD59-A6C34878D82A}">
                    <a16:rowId xmlns:a16="http://schemas.microsoft.com/office/drawing/2014/main" val="3799982742"/>
                  </a:ext>
                </a:extLst>
              </a:tr>
              <a:tr h="577749">
                <a:tc>
                  <a:txBody>
                    <a:bodyPr/>
                    <a:lstStyle/>
                    <a:p>
                      <a:r>
                        <a:rPr lang="en-US" sz="2400" dirty="0"/>
                        <a:t>Lipid lowering drugs</a:t>
                      </a:r>
                    </a:p>
                  </a:txBody>
                  <a:tcPr marL="120257" marR="120257" marT="60129" marB="60129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Mostly fibrates</a:t>
                      </a:r>
                    </a:p>
                  </a:txBody>
                  <a:tcPr marL="120257" marR="120257" marT="60129" marB="60129"/>
                </a:tc>
                <a:extLst>
                  <a:ext uri="{0D108BD9-81ED-4DB2-BD59-A6C34878D82A}">
                    <a16:rowId xmlns:a16="http://schemas.microsoft.com/office/drawing/2014/main" val="589747625"/>
                  </a:ext>
                </a:extLst>
              </a:tr>
              <a:tr h="577749">
                <a:tc>
                  <a:txBody>
                    <a:bodyPr/>
                    <a:lstStyle/>
                    <a:p>
                      <a:r>
                        <a:rPr lang="en-US" sz="2400"/>
                        <a:t>Antidepressants</a:t>
                      </a:r>
                    </a:p>
                  </a:txBody>
                  <a:tcPr marL="120257" marR="120257" marT="60129" marB="60129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Mostly tricyclics</a:t>
                      </a:r>
                    </a:p>
                  </a:txBody>
                  <a:tcPr marL="120257" marR="120257" marT="60129" marB="60129"/>
                </a:tc>
                <a:extLst>
                  <a:ext uri="{0D108BD9-81ED-4DB2-BD59-A6C34878D82A}">
                    <a16:rowId xmlns:a16="http://schemas.microsoft.com/office/drawing/2014/main" val="2774634873"/>
                  </a:ext>
                </a:extLst>
              </a:tr>
              <a:tr h="577749">
                <a:tc>
                  <a:txBody>
                    <a:bodyPr/>
                    <a:lstStyle/>
                    <a:p>
                      <a:r>
                        <a:rPr lang="en-US" sz="2400"/>
                        <a:t>MSK drugs</a:t>
                      </a:r>
                    </a:p>
                  </a:txBody>
                  <a:tcPr marL="120257" marR="120257" marT="60129" marB="60129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Mostly NSAIDs and allopurinol</a:t>
                      </a:r>
                    </a:p>
                  </a:txBody>
                  <a:tcPr marL="120257" marR="120257" marT="60129" marB="60129"/>
                </a:tc>
                <a:extLst>
                  <a:ext uri="{0D108BD9-81ED-4DB2-BD59-A6C34878D82A}">
                    <a16:rowId xmlns:a16="http://schemas.microsoft.com/office/drawing/2014/main" val="3780547220"/>
                  </a:ext>
                </a:extLst>
              </a:tr>
              <a:tr h="577749">
                <a:tc>
                  <a:txBody>
                    <a:bodyPr/>
                    <a:lstStyle/>
                    <a:p>
                      <a:r>
                        <a:rPr lang="en-US" sz="2400"/>
                        <a:t>Anticoagulants</a:t>
                      </a:r>
                    </a:p>
                  </a:txBody>
                  <a:tcPr marL="120257" marR="120257" marT="60129" marB="60129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Mostly warfarin and heparin</a:t>
                      </a:r>
                    </a:p>
                  </a:txBody>
                  <a:tcPr marL="120257" marR="120257" marT="60129" marB="60129"/>
                </a:tc>
                <a:extLst>
                  <a:ext uri="{0D108BD9-81ED-4DB2-BD59-A6C34878D82A}">
                    <a16:rowId xmlns:a16="http://schemas.microsoft.com/office/drawing/2014/main" val="1621613896"/>
                  </a:ext>
                </a:extLst>
              </a:tr>
              <a:tr h="577749">
                <a:tc>
                  <a:txBody>
                    <a:bodyPr/>
                    <a:lstStyle/>
                    <a:p>
                      <a:r>
                        <a:rPr lang="en-US" sz="2400"/>
                        <a:t>Retinoids</a:t>
                      </a:r>
                    </a:p>
                  </a:txBody>
                  <a:tcPr marL="120257" marR="120257" marT="60129" marB="60129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Isotretinoin, acitretin </a:t>
                      </a:r>
                    </a:p>
                  </a:txBody>
                  <a:tcPr marL="120257" marR="120257" marT="60129" marB="60129"/>
                </a:tc>
                <a:extLst>
                  <a:ext uri="{0D108BD9-81ED-4DB2-BD59-A6C34878D82A}">
                    <a16:rowId xmlns:a16="http://schemas.microsoft.com/office/drawing/2014/main" val="1240197281"/>
                  </a:ext>
                </a:extLst>
              </a:tr>
              <a:tr h="577749">
                <a:tc>
                  <a:txBody>
                    <a:bodyPr/>
                    <a:lstStyle/>
                    <a:p>
                      <a:r>
                        <a:rPr lang="en-US" sz="2400"/>
                        <a:t>Hormones</a:t>
                      </a:r>
                    </a:p>
                  </a:txBody>
                  <a:tcPr marL="120257" marR="120257" marT="60129" marB="60129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Testosterone, (COCP)</a:t>
                      </a:r>
                    </a:p>
                  </a:txBody>
                  <a:tcPr marL="120257" marR="120257" marT="60129" marB="60129"/>
                </a:tc>
                <a:extLst>
                  <a:ext uri="{0D108BD9-81ED-4DB2-BD59-A6C34878D82A}">
                    <a16:rowId xmlns:a16="http://schemas.microsoft.com/office/drawing/2014/main" val="86000099"/>
                  </a:ext>
                </a:extLst>
              </a:tr>
              <a:tr h="577749">
                <a:tc>
                  <a:txBody>
                    <a:bodyPr/>
                    <a:lstStyle/>
                    <a:p>
                      <a:r>
                        <a:rPr lang="en-US" sz="2400"/>
                        <a:t>All chemotherapy </a:t>
                      </a:r>
                    </a:p>
                  </a:txBody>
                  <a:tcPr marL="120257" marR="120257" marT="60129" marB="60129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0257" marR="120257" marT="60129" marB="60129"/>
                </a:tc>
                <a:extLst>
                  <a:ext uri="{0D108BD9-81ED-4DB2-BD59-A6C34878D82A}">
                    <a16:rowId xmlns:a16="http://schemas.microsoft.com/office/drawing/2014/main" val="1793430729"/>
                  </a:ext>
                </a:extLst>
              </a:tr>
            </a:tbl>
          </a:graphicData>
        </a:graphic>
      </p:graphicFrame>
      <p:pic>
        <p:nvPicPr>
          <p:cNvPr id="11266" name="Picture 2" descr="How Oprah's iconic 'you get a car' moment ended on a sour note |  news.com.au — Australia's leading news site">
            <a:extLst>
              <a:ext uri="{FF2B5EF4-FFF2-40B4-BE49-F238E27FC236}">
                <a16:creationId xmlns:a16="http://schemas.microsoft.com/office/drawing/2014/main" id="{5B3B13B6-5188-6748-9207-A24E5139D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209" y="4680085"/>
            <a:ext cx="3792324" cy="213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B3C10C-0EC5-6E45-8EBC-5F43DAC2F553}"/>
              </a:ext>
            </a:extLst>
          </p:cNvPr>
          <p:cNvSpPr txBox="1"/>
          <p:nvPr/>
        </p:nvSpPr>
        <p:spPr>
          <a:xfrm>
            <a:off x="5687568" y="6585044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</p:spTree>
    <p:extLst>
      <p:ext uri="{BB962C8B-B14F-4D97-AF65-F5344CB8AC3E}">
        <p14:creationId xmlns:p14="http://schemas.microsoft.com/office/powerpoint/2010/main" val="419211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telogen hair - Online Discount Shop for Electronics, Apparel, Toys, Books,  Games, Computers, Shoes, Jewelry, Watches, Baby Products, Sports &amp;  Outdoors, Office Products, Bed &amp; Bath, Furniture, Tools, Hardware,  Automotive Parts, Accessories">
            <a:extLst>
              <a:ext uri="{FF2B5EF4-FFF2-40B4-BE49-F238E27FC236}">
                <a16:creationId xmlns:a16="http://schemas.microsoft.com/office/drawing/2014/main" id="{7F8BF39E-68E0-1442-9AE9-364AB233F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2" r="50734" b="1"/>
          <a:stretch/>
        </p:blipFill>
        <p:spPr bwMode="auto">
          <a:xfrm>
            <a:off x="20" y="-1"/>
            <a:ext cx="3936404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AF102-B725-B643-9620-008BCE0A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2871216" cy="1609344"/>
          </a:xfrm>
        </p:spPr>
        <p:txBody>
          <a:bodyPr>
            <a:normAutofit/>
          </a:bodyPr>
          <a:lstStyle/>
          <a:p>
            <a:r>
              <a:rPr lang="en-US" sz="2400"/>
              <a:t>Your bread and butter…</a:t>
            </a: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FF0B1-8ECA-954D-8BE7-E448B493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1391" y="443668"/>
            <a:ext cx="3712464" cy="1609344"/>
          </a:xfrm>
        </p:spPr>
        <p:txBody>
          <a:bodyPr anchor="ctr">
            <a:normAutofit/>
          </a:bodyPr>
          <a:lstStyle/>
          <a:p>
            <a:r>
              <a:rPr lang="en-US" dirty="0"/>
              <a:t>Pattern hair loss</a:t>
            </a:r>
          </a:p>
          <a:p>
            <a:r>
              <a:rPr lang="en-US" dirty="0"/>
              <a:t>Telogen effluvium</a:t>
            </a:r>
          </a:p>
          <a:p>
            <a:r>
              <a:rPr lang="en-US" dirty="0"/>
              <a:t>Alopecia Areata </a:t>
            </a:r>
          </a:p>
        </p:txBody>
      </p:sp>
      <p:pic>
        <p:nvPicPr>
          <p:cNvPr id="3074" name="Picture 2" descr="Hair Loss &amp; Pattern Baldness | Hair Concerns | Vie Aesthetics">
            <a:extLst>
              <a:ext uri="{FF2B5EF4-FFF2-40B4-BE49-F238E27FC236}">
                <a16:creationId xmlns:a16="http://schemas.microsoft.com/office/drawing/2014/main" id="{77EBEC8C-976C-9649-BF67-388112A84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7962" b="-1"/>
          <a:stretch/>
        </p:blipFill>
        <p:spPr bwMode="auto">
          <a:xfrm>
            <a:off x="4155702" y="2573434"/>
            <a:ext cx="3922776" cy="373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lopecia areata: Symptoms, treatment, and tips">
            <a:extLst>
              <a:ext uri="{FF2B5EF4-FFF2-40B4-BE49-F238E27FC236}">
                <a16:creationId xmlns:a16="http://schemas.microsoft.com/office/drawing/2014/main" id="{C75FA170-E024-404F-861F-457372589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r="19836" b="-1"/>
          <a:stretch/>
        </p:blipFill>
        <p:spPr bwMode="auto">
          <a:xfrm>
            <a:off x="8290932" y="2560123"/>
            <a:ext cx="3901068" cy="37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5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,251 Kid With Magnifying Glass Illustrations &amp; Clip Art - iStock">
            <a:extLst>
              <a:ext uri="{FF2B5EF4-FFF2-40B4-BE49-F238E27FC236}">
                <a16:creationId xmlns:a16="http://schemas.microsoft.com/office/drawing/2014/main" id="{C321C705-D671-864F-AFC6-2CD9F578C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0" b="26060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4604F-4A26-AF40-9A6E-2FE8AC97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Back to basics…</a:t>
            </a: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B9BA5-4491-974F-B8CA-4EA02CF5C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5400" dirty="0"/>
              <a:t>History</a:t>
            </a:r>
          </a:p>
          <a:p>
            <a:r>
              <a:rPr lang="en-US" sz="5400" dirty="0"/>
              <a:t>Examination</a:t>
            </a:r>
          </a:p>
        </p:txBody>
      </p:sp>
    </p:spTree>
    <p:extLst>
      <p:ext uri="{BB962C8B-B14F-4D97-AF65-F5344CB8AC3E}">
        <p14:creationId xmlns:p14="http://schemas.microsoft.com/office/powerpoint/2010/main" val="1916929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5945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4463B-77AE-4345-B7FE-42A3D61FF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9" y="588428"/>
            <a:ext cx="3351755" cy="541292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History points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B46C795-BE89-4341-8A6A-2C53203707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28413" y="0"/>
          <a:ext cx="8163587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0442">
                  <a:extLst>
                    <a:ext uri="{9D8B030D-6E8A-4147-A177-3AD203B41FA5}">
                      <a16:colId xmlns:a16="http://schemas.microsoft.com/office/drawing/2014/main" val="2678163364"/>
                    </a:ext>
                  </a:extLst>
                </a:gridCol>
                <a:gridCol w="4063145">
                  <a:extLst>
                    <a:ext uri="{9D8B030D-6E8A-4147-A177-3AD203B41FA5}">
                      <a16:colId xmlns:a16="http://schemas.microsoft.com/office/drawing/2014/main" val="1821606427"/>
                    </a:ext>
                  </a:extLst>
                </a:gridCol>
              </a:tblGrid>
              <a:tr h="343366">
                <a:tc>
                  <a:txBody>
                    <a:bodyPr/>
                    <a:lstStyle/>
                    <a:p>
                      <a:r>
                        <a:rPr lang="en-US" sz="1800"/>
                        <a:t>Question</a:t>
                      </a:r>
                    </a:p>
                  </a:txBody>
                  <a:tcPr marL="64142" marR="64142" marT="32071" marB="32071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Why</a:t>
                      </a:r>
                    </a:p>
                  </a:txBody>
                  <a:tcPr marL="64142" marR="64142" marT="32071" marB="32071"/>
                </a:tc>
                <a:extLst>
                  <a:ext uri="{0D108BD9-81ED-4DB2-BD59-A6C34878D82A}">
                    <a16:rowId xmlns:a16="http://schemas.microsoft.com/office/drawing/2014/main" val="1040807203"/>
                  </a:ext>
                </a:extLst>
              </a:tr>
              <a:tr h="343366">
                <a:tc>
                  <a:txBody>
                    <a:bodyPr/>
                    <a:lstStyle/>
                    <a:p>
                      <a:r>
                        <a:rPr lang="en-US" sz="1800"/>
                        <a:t>Tell me about your hair loss</a:t>
                      </a:r>
                    </a:p>
                  </a:txBody>
                  <a:tcPr marL="64142" marR="64142" marT="32071" marB="32071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Patient usually gives you the answer</a:t>
                      </a:r>
                    </a:p>
                  </a:txBody>
                  <a:tcPr marL="64142" marR="64142" marT="32071" marB="32071"/>
                </a:tc>
                <a:extLst>
                  <a:ext uri="{0D108BD9-81ED-4DB2-BD59-A6C34878D82A}">
                    <a16:rowId xmlns:a16="http://schemas.microsoft.com/office/drawing/2014/main" val="1231156187"/>
                  </a:ext>
                </a:extLst>
              </a:tr>
              <a:tr h="983034">
                <a:tc>
                  <a:txBody>
                    <a:bodyPr/>
                    <a:lstStyle/>
                    <a:p>
                      <a:r>
                        <a:rPr lang="en-US" sz="1800" dirty="0"/>
                        <a:t>How long ago did this all start?</a:t>
                      </a:r>
                    </a:p>
                  </a:txBody>
                  <a:tcPr marL="64142" marR="64142" marT="32071" marB="3207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Long history more likely to be pattern loss</a:t>
                      </a:r>
                    </a:p>
                    <a:p>
                      <a:r>
                        <a:rPr lang="en-US" sz="1800" dirty="0"/>
                        <a:t>Acute history more likely to be TE or </a:t>
                      </a:r>
                      <a:r>
                        <a:rPr lang="en-US" sz="1800" dirty="0" err="1"/>
                        <a:t>ciccatricial</a:t>
                      </a:r>
                      <a:endParaRPr lang="en-US" sz="1800" dirty="0"/>
                    </a:p>
                  </a:txBody>
                  <a:tcPr marL="64142" marR="64142" marT="32071" marB="32071"/>
                </a:tc>
                <a:extLst>
                  <a:ext uri="{0D108BD9-81ED-4DB2-BD59-A6C34878D82A}">
                    <a16:rowId xmlns:a16="http://schemas.microsoft.com/office/drawing/2014/main" val="3852373361"/>
                  </a:ext>
                </a:extLst>
              </a:tr>
              <a:tr h="621660">
                <a:tc>
                  <a:txBody>
                    <a:bodyPr/>
                    <a:lstStyle/>
                    <a:p>
                      <a:r>
                        <a:rPr lang="en-US" sz="1800" dirty="0"/>
                        <a:t>Do you have any scalp symptoms?</a:t>
                      </a:r>
                    </a:p>
                  </a:txBody>
                  <a:tcPr marL="64142" marR="64142" marT="32071" marB="32071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More common in cicatricial process and seb derm</a:t>
                      </a:r>
                    </a:p>
                  </a:txBody>
                  <a:tcPr marL="64142" marR="64142" marT="32071" marB="32071"/>
                </a:tc>
                <a:extLst>
                  <a:ext uri="{0D108BD9-81ED-4DB2-BD59-A6C34878D82A}">
                    <a16:rowId xmlns:a16="http://schemas.microsoft.com/office/drawing/2014/main" val="1811541410"/>
                  </a:ext>
                </a:extLst>
              </a:tr>
              <a:tr h="621660">
                <a:tc>
                  <a:txBody>
                    <a:bodyPr/>
                    <a:lstStyle/>
                    <a:p>
                      <a:r>
                        <a:rPr lang="en-US" sz="1800"/>
                        <a:t>Do the patches come and go?</a:t>
                      </a:r>
                    </a:p>
                  </a:txBody>
                  <a:tcPr marL="64142" marR="64142" marT="32071" marB="32071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If regrowth occurring wont be pattern or ciccatrial </a:t>
                      </a:r>
                    </a:p>
                  </a:txBody>
                  <a:tcPr marL="64142" marR="64142" marT="32071" marB="32071"/>
                </a:tc>
                <a:extLst>
                  <a:ext uri="{0D108BD9-81ED-4DB2-BD59-A6C34878D82A}">
                    <a16:rowId xmlns:a16="http://schemas.microsoft.com/office/drawing/2014/main" val="4030030689"/>
                  </a:ext>
                </a:extLst>
              </a:tr>
              <a:tr h="343366">
                <a:tc>
                  <a:txBody>
                    <a:bodyPr/>
                    <a:lstStyle/>
                    <a:p>
                      <a:r>
                        <a:rPr lang="en-US" sz="1800"/>
                        <a:t>Is any of your other hair affected?</a:t>
                      </a:r>
                    </a:p>
                  </a:txBody>
                  <a:tcPr marL="64142" marR="64142" marT="32071" marB="32071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More likely to be FFA or AA</a:t>
                      </a:r>
                    </a:p>
                  </a:txBody>
                  <a:tcPr marL="64142" marR="64142" marT="32071" marB="32071"/>
                </a:tc>
                <a:extLst>
                  <a:ext uri="{0D108BD9-81ED-4DB2-BD59-A6C34878D82A}">
                    <a16:rowId xmlns:a16="http://schemas.microsoft.com/office/drawing/2014/main" val="4072619903"/>
                  </a:ext>
                </a:extLst>
              </a:tr>
              <a:tr h="621660">
                <a:tc>
                  <a:txBody>
                    <a:bodyPr/>
                    <a:lstStyle/>
                    <a:p>
                      <a:r>
                        <a:rPr lang="en-US" sz="1800"/>
                        <a:t>Any problems with your skin, nails, eyes or genitals?</a:t>
                      </a:r>
                    </a:p>
                  </a:txBody>
                  <a:tcPr marL="64142" marR="64142" marT="32071" marB="3207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Skin comprises all of these. LP, AA </a:t>
                      </a:r>
                      <a:r>
                        <a:rPr lang="en-US" sz="1800" dirty="0" err="1"/>
                        <a:t>etc</a:t>
                      </a:r>
                      <a:endParaRPr lang="en-US" sz="1800" dirty="0"/>
                    </a:p>
                  </a:txBody>
                  <a:tcPr marL="64142" marR="64142" marT="32071" marB="32071"/>
                </a:tc>
                <a:extLst>
                  <a:ext uri="{0D108BD9-81ED-4DB2-BD59-A6C34878D82A}">
                    <a16:rowId xmlns:a16="http://schemas.microsoft.com/office/drawing/2014/main" val="3407814984"/>
                  </a:ext>
                </a:extLst>
              </a:tr>
              <a:tr h="8999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Anyone else in your family affected? </a:t>
                      </a:r>
                    </a:p>
                    <a:p>
                      <a:endParaRPr lang="en-US" sz="1800"/>
                    </a:p>
                  </a:txBody>
                  <a:tcPr marL="64142" marR="64142" marT="32071" marB="3207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Pattern and AA more likely to be familial, Tinea commonly affects other household members </a:t>
                      </a:r>
                    </a:p>
                  </a:txBody>
                  <a:tcPr marL="64142" marR="64142" marT="32071" marB="32071"/>
                </a:tc>
                <a:extLst>
                  <a:ext uri="{0D108BD9-81ED-4DB2-BD59-A6C34878D82A}">
                    <a16:rowId xmlns:a16="http://schemas.microsoft.com/office/drawing/2014/main" val="1498139486"/>
                  </a:ext>
                </a:extLst>
              </a:tr>
              <a:tr h="881198">
                <a:tc>
                  <a:txBody>
                    <a:bodyPr/>
                    <a:lstStyle/>
                    <a:p>
                      <a:r>
                        <a:rPr lang="en-US" sz="1800" dirty="0"/>
                        <a:t>Anything happened in the last 12 months? </a:t>
                      </a:r>
                      <a:r>
                        <a:rPr lang="en-US" sz="1600" dirty="0"/>
                        <a:t>Surgery? Stressful events? New medication? Weight loss? Diet?</a:t>
                      </a:r>
                      <a:endParaRPr lang="en-US" sz="1800" dirty="0"/>
                    </a:p>
                  </a:txBody>
                  <a:tcPr marL="64142" marR="64142" marT="32071" marB="3207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Working out causes for TE</a:t>
                      </a:r>
                    </a:p>
                  </a:txBody>
                  <a:tcPr marL="64142" marR="64142" marT="32071" marB="32071"/>
                </a:tc>
                <a:extLst>
                  <a:ext uri="{0D108BD9-81ED-4DB2-BD59-A6C34878D82A}">
                    <a16:rowId xmlns:a16="http://schemas.microsoft.com/office/drawing/2014/main" val="1893002562"/>
                  </a:ext>
                </a:extLst>
              </a:tr>
              <a:tr h="621660">
                <a:tc>
                  <a:txBody>
                    <a:bodyPr/>
                    <a:lstStyle/>
                    <a:p>
                      <a:r>
                        <a:rPr lang="en-US" sz="1800"/>
                        <a:t>What is your usual routine for washing and styling?</a:t>
                      </a:r>
                    </a:p>
                  </a:txBody>
                  <a:tcPr marL="64142" marR="64142" marT="32071" marB="32071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Identifies contributory practices</a:t>
                      </a:r>
                    </a:p>
                  </a:txBody>
                  <a:tcPr marL="64142" marR="64142" marT="32071" marB="32071"/>
                </a:tc>
                <a:extLst>
                  <a:ext uri="{0D108BD9-81ED-4DB2-BD59-A6C34878D82A}">
                    <a16:rowId xmlns:a16="http://schemas.microsoft.com/office/drawing/2014/main" val="524257897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r>
                        <a:rPr lang="en-US" sz="1800" dirty="0"/>
                        <a:t>How is this affecting you?</a:t>
                      </a:r>
                    </a:p>
                  </a:txBody>
                  <a:tcPr marL="64142" marR="64142" marT="32071" marB="3207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Lets me know how hard I need to treat?</a:t>
                      </a:r>
                    </a:p>
                  </a:txBody>
                  <a:tcPr marL="64142" marR="64142" marT="32071" marB="32071"/>
                </a:tc>
                <a:extLst>
                  <a:ext uri="{0D108BD9-81ED-4DB2-BD59-A6C34878D82A}">
                    <a16:rowId xmlns:a16="http://schemas.microsoft.com/office/drawing/2014/main" val="1034611031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B1C0F87-F705-7D4E-BCCF-9EB35BC47004}"/>
              </a:ext>
            </a:extLst>
          </p:cNvPr>
          <p:cNvSpPr/>
          <p:nvPr/>
        </p:nvSpPr>
        <p:spPr>
          <a:xfrm>
            <a:off x="4080774" y="2350008"/>
            <a:ext cx="8053859" cy="454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9093EB8-65B4-A647-8914-761DA82C0247}"/>
              </a:ext>
            </a:extLst>
          </p:cNvPr>
          <p:cNvSpPr/>
          <p:nvPr/>
        </p:nvSpPr>
        <p:spPr>
          <a:xfrm>
            <a:off x="4083273" y="2956560"/>
            <a:ext cx="8053859" cy="268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C29DB95-86FA-2B4C-97E4-4FA3C88F9D0D}"/>
              </a:ext>
            </a:extLst>
          </p:cNvPr>
          <p:cNvSpPr/>
          <p:nvPr/>
        </p:nvSpPr>
        <p:spPr>
          <a:xfrm>
            <a:off x="4083274" y="3291840"/>
            <a:ext cx="8053859" cy="51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32E11D1-A91E-8949-BCE6-12AC5DDDDE83}"/>
              </a:ext>
            </a:extLst>
          </p:cNvPr>
          <p:cNvSpPr/>
          <p:nvPr/>
        </p:nvSpPr>
        <p:spPr>
          <a:xfrm>
            <a:off x="4083275" y="3901440"/>
            <a:ext cx="8053859" cy="78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8F6F6B9-54D7-AE46-879D-8F9765BB5E6D}"/>
              </a:ext>
            </a:extLst>
          </p:cNvPr>
          <p:cNvSpPr/>
          <p:nvPr/>
        </p:nvSpPr>
        <p:spPr>
          <a:xfrm>
            <a:off x="4083275" y="4779264"/>
            <a:ext cx="8053859" cy="78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18DE806-DDEB-3A41-AAD1-BA97BC860327}"/>
              </a:ext>
            </a:extLst>
          </p:cNvPr>
          <p:cNvSpPr/>
          <p:nvPr/>
        </p:nvSpPr>
        <p:spPr>
          <a:xfrm>
            <a:off x="4083276" y="5718048"/>
            <a:ext cx="8053859" cy="573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2DA0B15-701F-594F-8A10-6A78332E2CB9}"/>
              </a:ext>
            </a:extLst>
          </p:cNvPr>
          <p:cNvSpPr/>
          <p:nvPr/>
        </p:nvSpPr>
        <p:spPr>
          <a:xfrm>
            <a:off x="4083276" y="6309360"/>
            <a:ext cx="8053859" cy="268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267E208-7626-4E48-B1D3-4B42F6AF986C}"/>
              </a:ext>
            </a:extLst>
          </p:cNvPr>
          <p:cNvSpPr/>
          <p:nvPr/>
        </p:nvSpPr>
        <p:spPr>
          <a:xfrm>
            <a:off x="4080770" y="374904"/>
            <a:ext cx="8053859" cy="3688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55B7EE3-6D3A-F14A-9ED5-C238BDD756E1}"/>
              </a:ext>
            </a:extLst>
          </p:cNvPr>
          <p:cNvSpPr/>
          <p:nvPr/>
        </p:nvSpPr>
        <p:spPr>
          <a:xfrm>
            <a:off x="4080773" y="1734312"/>
            <a:ext cx="8053859" cy="51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9469D35-6809-334E-84CB-3A166A62176B}"/>
              </a:ext>
            </a:extLst>
          </p:cNvPr>
          <p:cNvSpPr/>
          <p:nvPr/>
        </p:nvSpPr>
        <p:spPr>
          <a:xfrm>
            <a:off x="4080770" y="777240"/>
            <a:ext cx="8053859" cy="78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7BA14-DF8F-A441-AE86-D7B50BFBDBFF}"/>
              </a:ext>
            </a:extLst>
          </p:cNvPr>
          <p:cNvSpPr txBox="1"/>
          <p:nvPr/>
        </p:nvSpPr>
        <p:spPr>
          <a:xfrm>
            <a:off x="7699248" y="6640174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</p:spTree>
    <p:extLst>
      <p:ext uri="{BB962C8B-B14F-4D97-AF65-F5344CB8AC3E}">
        <p14:creationId xmlns:p14="http://schemas.microsoft.com/office/powerpoint/2010/main" val="25773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36" grpId="0" animBg="1"/>
      <p:bldP spid="37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C805E76-675E-4346-A8B9-052AF7BDB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r>
              <a:rPr lang="en-US" sz="8800" b="1" dirty="0">
                <a:solidFill>
                  <a:schemeClr val="bg1"/>
                </a:solidFill>
              </a:rPr>
              <a:t>Examination</a:t>
            </a:r>
            <a:endParaRPr lang="en-US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6EF06A-5D73-F99D-D572-BFEB7E0062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292339"/>
              </p:ext>
            </p:extLst>
          </p:nvPr>
        </p:nvGraphicFramePr>
        <p:xfrm>
          <a:off x="3794295" y="37779"/>
          <a:ext cx="8370059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FAF0016-DE7C-C243-BC08-6E678C547A16}"/>
              </a:ext>
            </a:extLst>
          </p:cNvPr>
          <p:cNvSpPr txBox="1"/>
          <p:nvPr/>
        </p:nvSpPr>
        <p:spPr>
          <a:xfrm>
            <a:off x="7257798" y="6512444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</p:spTree>
    <p:extLst>
      <p:ext uri="{BB962C8B-B14F-4D97-AF65-F5344CB8AC3E}">
        <p14:creationId xmlns:p14="http://schemas.microsoft.com/office/powerpoint/2010/main" val="4223808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17E2F-A9F4-BD42-815C-7170121B6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Scarring or non scarring?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7309C8-D131-E744-ACDC-ABE591EA3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6878" y="273860"/>
            <a:ext cx="7608864" cy="5934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6C1DA1-7008-AB40-A043-18421618C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151" y="273860"/>
            <a:ext cx="8156133" cy="6380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90E3F-6C5D-E142-A490-E6BC19832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011" y="320925"/>
            <a:ext cx="8306598" cy="6216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914C83-0CB7-1948-B6B0-080B55DE7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343" y="313550"/>
            <a:ext cx="7769399" cy="621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8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A886-1FC3-EC40-881B-05A69195F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70" y="-26331"/>
            <a:ext cx="10515600" cy="958488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Dr Ahmed Kazmi </a:t>
            </a:r>
            <a:br>
              <a:rPr lang="en-US" dirty="0"/>
            </a:br>
            <a:r>
              <a:rPr lang="en-US" sz="2800" b="1" dirty="0"/>
              <a:t>MBChB (Hons Str) MRCP (</a:t>
            </a:r>
            <a:r>
              <a:rPr lang="en-US" sz="2800" b="1" dirty="0" err="1"/>
              <a:t>Derm</a:t>
            </a:r>
            <a:r>
              <a:rPr lang="en-US" sz="2800" b="1" dirty="0"/>
              <a:t>) MRCGP FRACGP FACD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7F73B-AEAE-114A-BC10-A5603B53A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059" y="1082351"/>
            <a:ext cx="7523207" cy="58080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Melbourne based:</a:t>
            </a:r>
          </a:p>
          <a:p>
            <a:pPr lvl="1"/>
            <a:r>
              <a:rPr lang="en-US" dirty="0"/>
              <a:t>Sinclair Dermatology, East Melbourne</a:t>
            </a:r>
          </a:p>
          <a:p>
            <a:pPr lvl="1"/>
            <a:r>
              <a:rPr lang="en-US" dirty="0"/>
              <a:t>Fairfield Dermatology, Fairfield</a:t>
            </a:r>
          </a:p>
          <a:p>
            <a:pPr lvl="1"/>
            <a:r>
              <a:rPr lang="en-US" dirty="0"/>
              <a:t>Hope Dermatology, South Melbourne</a:t>
            </a:r>
          </a:p>
          <a:p>
            <a:pPr lvl="1"/>
            <a:endParaRPr lang="en-US" dirty="0"/>
          </a:p>
          <a:p>
            <a:r>
              <a:rPr lang="en-US" dirty="0"/>
              <a:t>Main expertise:</a:t>
            </a:r>
          </a:p>
          <a:p>
            <a:pPr lvl="1"/>
            <a:r>
              <a:rPr lang="en-US" dirty="0"/>
              <a:t>Hair/scalp disorders (including </a:t>
            </a:r>
            <a:r>
              <a:rPr lang="en-US" dirty="0" err="1"/>
              <a:t>mesotherapies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Medical education </a:t>
            </a:r>
          </a:p>
          <a:p>
            <a:pPr lvl="1"/>
            <a:endParaRPr lang="en-US" dirty="0"/>
          </a:p>
          <a:p>
            <a:r>
              <a:rPr lang="en-US" dirty="0"/>
              <a:t>Lots of interests: </a:t>
            </a:r>
          </a:p>
          <a:p>
            <a:pPr lvl="1"/>
            <a:r>
              <a:rPr lang="en-US" dirty="0" err="1"/>
              <a:t>JAKi</a:t>
            </a:r>
            <a:r>
              <a:rPr lang="en-US" dirty="0"/>
              <a:t>/Biologics</a:t>
            </a:r>
          </a:p>
          <a:p>
            <a:pPr lvl="1"/>
            <a:r>
              <a:rPr lang="en-US" dirty="0"/>
              <a:t>Inflammatory/medical dermatology</a:t>
            </a:r>
          </a:p>
          <a:p>
            <a:pPr lvl="1"/>
            <a:r>
              <a:rPr lang="en-US" dirty="0"/>
              <a:t>Skin of </a:t>
            </a:r>
            <a:r>
              <a:rPr lang="en-US" dirty="0" err="1"/>
              <a:t>colour</a:t>
            </a:r>
            <a:r>
              <a:rPr lang="en-US" dirty="0"/>
              <a:t>/pigmentary disorders</a:t>
            </a:r>
          </a:p>
          <a:p>
            <a:pPr lvl="1"/>
            <a:r>
              <a:rPr lang="en-US" dirty="0"/>
              <a:t>Genital dermatoses</a:t>
            </a:r>
          </a:p>
          <a:p>
            <a:pPr lvl="1"/>
            <a:r>
              <a:rPr lang="en-US" dirty="0"/>
              <a:t>Transgender medicine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9A38B-5657-1745-9760-E89F76EB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70" y="1483204"/>
            <a:ext cx="4144253" cy="44426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52B51F-7E88-B644-8A37-1216BA1012B2}"/>
              </a:ext>
            </a:extLst>
          </p:cNvPr>
          <p:cNvSpPr/>
          <p:nvPr/>
        </p:nvSpPr>
        <p:spPr>
          <a:xfrm>
            <a:off x="7904687" y="6148686"/>
            <a:ext cx="47794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en-GB" sz="4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drahmedkazmi</a:t>
            </a:r>
            <a:endParaRPr kumimoji="0" lang="en-GB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CD9512CE-94A4-2245-AD8A-21F574D8F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59" y="1291715"/>
            <a:ext cx="3133256" cy="55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2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747D5-F1AE-4049-9B7C-6D1A9272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410456" cy="640080"/>
          </a:xfrm>
        </p:spPr>
        <p:txBody>
          <a:bodyPr>
            <a:normAutofit fontScale="90000"/>
          </a:bodyPr>
          <a:lstStyle/>
          <a:p>
            <a:r>
              <a:rPr lang="en-US" dirty="0"/>
              <a:t>Tying it together</a:t>
            </a:r>
          </a:p>
        </p:txBody>
      </p:sp>
      <p:pic>
        <p:nvPicPr>
          <p:cNvPr id="6148" name="Picture 4" descr="Fig 56.2">
            <a:extLst>
              <a:ext uri="{FF2B5EF4-FFF2-40B4-BE49-F238E27FC236}">
                <a16:creationId xmlns:a16="http://schemas.microsoft.com/office/drawing/2014/main" id="{FA323133-E0D0-A946-8944-91324A4D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022"/>
            <a:ext cx="3514568" cy="524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ig 56.2">
            <a:extLst>
              <a:ext uri="{FF2B5EF4-FFF2-40B4-BE49-F238E27FC236}">
                <a16:creationId xmlns:a16="http://schemas.microsoft.com/office/drawing/2014/main" id="{EA5FB0CF-CC51-C94E-BED4-CB2DF9254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742" y="0"/>
            <a:ext cx="7232777" cy="1080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ig 56.2">
            <a:extLst>
              <a:ext uri="{FF2B5EF4-FFF2-40B4-BE49-F238E27FC236}">
                <a16:creationId xmlns:a16="http://schemas.microsoft.com/office/drawing/2014/main" id="{B2B18645-B6E6-1F47-945E-D8C4E7A06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67" y="-6012696"/>
            <a:ext cx="8163232" cy="1219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D76B55-B558-BC46-8DAE-CE5E73777C77}"/>
              </a:ext>
            </a:extLst>
          </p:cNvPr>
          <p:cNvSpPr/>
          <p:nvPr/>
        </p:nvSpPr>
        <p:spPr>
          <a:xfrm>
            <a:off x="0" y="640081"/>
            <a:ext cx="26925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Distribution</a:t>
            </a:r>
          </a:p>
          <a:p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Scarring or not</a:t>
            </a:r>
          </a:p>
          <a:p>
            <a:r>
              <a:rPr lang="en-GB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79114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7C64D53-1005-7246-8CDD-FB54C1DB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Hair work up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09FB5D-EC79-0917-87AF-39F72BD58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759603"/>
              </p:ext>
            </p:extLst>
          </p:nvPr>
        </p:nvGraphicFramePr>
        <p:xfrm>
          <a:off x="3794295" y="288758"/>
          <a:ext cx="8137101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0471E694-61B2-AA45-8BB7-93714514CB14}"/>
              </a:ext>
            </a:extLst>
          </p:cNvPr>
          <p:cNvSpPr txBox="1"/>
          <p:nvPr/>
        </p:nvSpPr>
        <p:spPr>
          <a:xfrm>
            <a:off x="7257798" y="6512444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5F2E8DC-58A3-324E-8AE0-60FBA842F89F}"/>
              </a:ext>
            </a:extLst>
          </p:cNvPr>
          <p:cNvSpPr/>
          <p:nvPr/>
        </p:nvSpPr>
        <p:spPr>
          <a:xfrm>
            <a:off x="3880400" y="530352"/>
            <a:ext cx="7964889" cy="4497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4B45564-661D-4244-970B-FF4104AA88C5}"/>
              </a:ext>
            </a:extLst>
          </p:cNvPr>
          <p:cNvSpPr/>
          <p:nvPr/>
        </p:nvSpPr>
        <p:spPr>
          <a:xfrm>
            <a:off x="3880398" y="1249414"/>
            <a:ext cx="7964889" cy="586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37D2574-7D7F-A146-A085-ACCB27B76CAC}"/>
              </a:ext>
            </a:extLst>
          </p:cNvPr>
          <p:cNvSpPr/>
          <p:nvPr/>
        </p:nvSpPr>
        <p:spPr>
          <a:xfrm>
            <a:off x="3880398" y="2060398"/>
            <a:ext cx="7964889" cy="4497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8FB1D10-EF4A-DF45-8AB8-C70788F80D6D}"/>
              </a:ext>
            </a:extLst>
          </p:cNvPr>
          <p:cNvSpPr/>
          <p:nvPr/>
        </p:nvSpPr>
        <p:spPr>
          <a:xfrm>
            <a:off x="3880399" y="2814987"/>
            <a:ext cx="7964889" cy="4497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003DE2C-A1CD-A340-99A3-61EA1AC16D61}"/>
              </a:ext>
            </a:extLst>
          </p:cNvPr>
          <p:cNvSpPr/>
          <p:nvPr/>
        </p:nvSpPr>
        <p:spPr>
          <a:xfrm>
            <a:off x="3880399" y="3593224"/>
            <a:ext cx="7964889" cy="4497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DB40DA5-4209-4C4B-BB25-33BBCB43A8A3}"/>
              </a:ext>
            </a:extLst>
          </p:cNvPr>
          <p:cNvSpPr/>
          <p:nvPr/>
        </p:nvSpPr>
        <p:spPr>
          <a:xfrm>
            <a:off x="3880399" y="4289652"/>
            <a:ext cx="7964889" cy="531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6D9BCDA-E166-9C45-808E-4C7C5FC7640E}"/>
              </a:ext>
            </a:extLst>
          </p:cNvPr>
          <p:cNvSpPr/>
          <p:nvPr/>
        </p:nvSpPr>
        <p:spPr>
          <a:xfrm>
            <a:off x="3849091" y="5066923"/>
            <a:ext cx="7964889" cy="522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869FC45-DCBC-0E46-BEF1-524549A9755D}"/>
              </a:ext>
            </a:extLst>
          </p:cNvPr>
          <p:cNvSpPr/>
          <p:nvPr/>
        </p:nvSpPr>
        <p:spPr>
          <a:xfrm>
            <a:off x="3849091" y="5873287"/>
            <a:ext cx="7964889" cy="4497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7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23B47-A986-B34C-8A73-0C0F9563F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Diagnostic pathway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6EF6085-ECDA-2F4E-9307-3BE53EECD7F1}"/>
              </a:ext>
            </a:extLst>
          </p:cNvPr>
          <p:cNvGraphicFramePr/>
          <p:nvPr/>
        </p:nvGraphicFramePr>
        <p:xfrm>
          <a:off x="323557" y="2004446"/>
          <a:ext cx="11563643" cy="4575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3CC7E86-41CA-A740-8C19-22BE049F006A}"/>
              </a:ext>
            </a:extLst>
          </p:cNvPr>
          <p:cNvSpPr/>
          <p:nvPr/>
        </p:nvSpPr>
        <p:spPr>
          <a:xfrm>
            <a:off x="549929" y="3530991"/>
            <a:ext cx="2588456" cy="1547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0B8E37-E1B0-4B43-9130-1909097D89BA}"/>
              </a:ext>
            </a:extLst>
          </p:cNvPr>
          <p:cNvSpPr/>
          <p:nvPr/>
        </p:nvSpPr>
        <p:spPr>
          <a:xfrm>
            <a:off x="4659922" y="3429000"/>
            <a:ext cx="2872155" cy="1649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F816FE7-460A-9A40-9C41-7C352541DFC5}"/>
              </a:ext>
            </a:extLst>
          </p:cNvPr>
          <p:cNvSpPr/>
          <p:nvPr/>
        </p:nvSpPr>
        <p:spPr>
          <a:xfrm>
            <a:off x="9053614" y="3530991"/>
            <a:ext cx="2588456" cy="1547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38F491-8F1C-6948-A858-F502C2AE9B28}"/>
              </a:ext>
            </a:extLst>
          </p:cNvPr>
          <p:cNvSpPr txBox="1"/>
          <p:nvPr/>
        </p:nvSpPr>
        <p:spPr>
          <a:xfrm>
            <a:off x="5465574" y="6548642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</p:spTree>
    <p:extLst>
      <p:ext uri="{BB962C8B-B14F-4D97-AF65-F5344CB8AC3E}">
        <p14:creationId xmlns:p14="http://schemas.microsoft.com/office/powerpoint/2010/main" val="2673452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24A13-5D2B-2548-B915-93360AEE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5 Step Approach to Hair Loss 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2F0AE2F1-14CB-48F9-A515-555432A39A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BDDAB8-C0DC-7C45-AE1C-984D4692332D}"/>
              </a:ext>
            </a:extLst>
          </p:cNvPr>
          <p:cNvSpPr txBox="1"/>
          <p:nvPr/>
        </p:nvSpPr>
        <p:spPr>
          <a:xfrm>
            <a:off x="7257798" y="6512444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</p:spTree>
    <p:extLst>
      <p:ext uri="{BB962C8B-B14F-4D97-AF65-F5344CB8AC3E}">
        <p14:creationId xmlns:p14="http://schemas.microsoft.com/office/powerpoint/2010/main" val="2292282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95254-C8E3-8F45-A58B-FB97D210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124"/>
            <a:ext cx="4929556" cy="2057400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Things people say about their GP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2DDB6-D492-2141-AD12-0B9385D27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911692"/>
            <a:ext cx="4929556" cy="35380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Didn’t believe me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Didn’t explain it to me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Said nothing could be done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Talked me out of having treatment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Made me feel stupid 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Angry patient stock image. Image of scream, girl, brunette - 14902055">
            <a:extLst>
              <a:ext uri="{FF2B5EF4-FFF2-40B4-BE49-F238E27FC236}">
                <a16:creationId xmlns:a16="http://schemas.microsoft.com/office/drawing/2014/main" id="{8D9B1F7D-3523-454E-86BF-14EF0F2CB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438"/>
          <a:stretch/>
        </p:blipFill>
        <p:spPr bwMode="auto">
          <a:xfrm>
            <a:off x="6818278" y="343454"/>
            <a:ext cx="4853685" cy="29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61,122 BEST Sad Patient IMAGES, STOCK PHOTOS &amp;amp; VECTORS | Adobe Stock">
            <a:extLst>
              <a:ext uri="{FF2B5EF4-FFF2-40B4-BE49-F238E27FC236}">
                <a16:creationId xmlns:a16="http://schemas.microsoft.com/office/drawing/2014/main" id="{8E975465-3E56-A346-936A-BB583F4FB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355"/>
          <a:stretch/>
        </p:blipFill>
        <p:spPr bwMode="auto">
          <a:xfrm>
            <a:off x="6818278" y="3597883"/>
            <a:ext cx="4853685" cy="293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60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AD857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8A9F8-5C55-4911-B69A-6CEAB203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Pattern Hair Loss Overview</a:t>
            </a: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965B047-52B5-4CC2-8E42-7E9976E16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55" r="-2" b="4125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203C6-9A77-4263-A12C-F5EB9FDB0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321732"/>
            <a:ext cx="4085181" cy="6070549"/>
          </a:xfrm>
        </p:spPr>
        <p:txBody>
          <a:bodyPr anchor="ctr">
            <a:normAutofit fontScale="92500" lnSpcReduction="20000"/>
          </a:bodyPr>
          <a:lstStyle/>
          <a:p>
            <a:r>
              <a:rPr lang="en-GB" sz="2000" dirty="0">
                <a:solidFill>
                  <a:srgbClr val="FFFFFF"/>
                </a:solidFill>
              </a:rPr>
              <a:t>Androgenic alopecia (AGA), androgenetic alopecia, pattern hair loss, male pattern hair loss (MPHL), female pattern hair loss (FPHL), common baldness, patten alopecia- all largely synonymous. </a:t>
            </a:r>
          </a:p>
          <a:p>
            <a:r>
              <a:rPr lang="en-GB" sz="2000" dirty="0">
                <a:solidFill>
                  <a:srgbClr val="FFFFFF"/>
                </a:solidFill>
              </a:rPr>
              <a:t>Most common form of hair loss </a:t>
            </a:r>
          </a:p>
          <a:p>
            <a:r>
              <a:rPr lang="en-GB" sz="2000" dirty="0">
                <a:solidFill>
                  <a:srgbClr val="FFFFFF"/>
                </a:solidFill>
              </a:rPr>
              <a:t>Universal secondary sexual characteristic </a:t>
            </a:r>
          </a:p>
          <a:p>
            <a:r>
              <a:rPr lang="en-GB" sz="2000" dirty="0">
                <a:solidFill>
                  <a:srgbClr val="FFFFFF"/>
                </a:solidFill>
              </a:rPr>
              <a:t>30% of 30 year old Caucasian men</a:t>
            </a:r>
          </a:p>
          <a:p>
            <a:r>
              <a:rPr lang="en-GB" sz="2000" dirty="0">
                <a:solidFill>
                  <a:srgbClr val="FFFFFF"/>
                </a:solidFill>
              </a:rPr>
              <a:t>50% of Caucasian men have it by 50 years of age </a:t>
            </a:r>
          </a:p>
          <a:p>
            <a:r>
              <a:rPr lang="en-GB" sz="2000" dirty="0">
                <a:solidFill>
                  <a:srgbClr val="FFFFFF"/>
                </a:solidFill>
              </a:rPr>
              <a:t>50% of women have it by 80 years of age (bimodal)</a:t>
            </a:r>
          </a:p>
          <a:p>
            <a:r>
              <a:rPr lang="en-GB" sz="2000" dirty="0">
                <a:solidFill>
                  <a:srgbClr val="FFFFFF"/>
                </a:solidFill>
              </a:rPr>
              <a:t>?Genetics </a:t>
            </a:r>
          </a:p>
          <a:p>
            <a:r>
              <a:rPr lang="en-GB" sz="2000" dirty="0">
                <a:solidFill>
                  <a:srgbClr val="FFFFFF"/>
                </a:solidFill>
              </a:rPr>
              <a:t>Scalp hair has no significant biological function but significant psychosexual and social associations</a:t>
            </a:r>
          </a:p>
          <a:p>
            <a:r>
              <a:rPr lang="en-GB" sz="2000" dirty="0">
                <a:solidFill>
                  <a:srgbClr val="FFFFFF"/>
                </a:solidFill>
              </a:rPr>
              <a:t>Huge psychological burden attached: dissatisfaction with appearance, depression, anxiety, low self esteem, obsessions, job problems, marital discord</a:t>
            </a:r>
          </a:p>
        </p:txBody>
      </p:sp>
      <p:pic>
        <p:nvPicPr>
          <p:cNvPr id="7" name="Picture 2" descr="Transgender Hair Transplant Surgery: What's Involved | Farjo Hair Institute">
            <a:extLst>
              <a:ext uri="{FF2B5EF4-FFF2-40B4-BE49-F238E27FC236}">
                <a16:creationId xmlns:a16="http://schemas.microsoft.com/office/drawing/2014/main" id="{FB7B93B2-E130-E643-A7D8-8536B3DD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4061575" cy="406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is Trans Man Is Posting Before And After Photos of His Transition to Send  a Powerful Message">
            <a:extLst>
              <a:ext uri="{FF2B5EF4-FFF2-40B4-BE49-F238E27FC236}">
                <a16:creationId xmlns:a16="http://schemas.microsoft.com/office/drawing/2014/main" id="{A8D11C60-1031-734D-B423-680DB0AC8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6787" y="1634192"/>
            <a:ext cx="3983467" cy="29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16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0" name="Rectangle 70">
            <a:extLst>
              <a:ext uri="{FF2B5EF4-FFF2-40B4-BE49-F238E27FC236}">
                <a16:creationId xmlns:a16="http://schemas.microsoft.com/office/drawing/2014/main" id="{20366137-3DBB-4912-98D5-672702020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1" name="Rectangle 72">
            <a:extLst>
              <a:ext uri="{FF2B5EF4-FFF2-40B4-BE49-F238E27FC236}">
                <a16:creationId xmlns:a16="http://schemas.microsoft.com/office/drawing/2014/main" id="{5D28D1CE-5BF4-45B7-8D6D-B31A31980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77579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B53A4-D979-044D-8A01-3A014E43C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26" y="685801"/>
            <a:ext cx="3228738" cy="1454709"/>
          </a:xfrm>
        </p:spPr>
        <p:txBody>
          <a:bodyPr anchor="b">
            <a:normAutofit/>
          </a:bodyPr>
          <a:lstStyle/>
          <a:p>
            <a:pPr algn="ctr"/>
            <a:r>
              <a:rPr lang="en-US" sz="2800" dirty="0">
                <a:solidFill>
                  <a:srgbClr val="595959"/>
                </a:solidFill>
              </a:rPr>
              <a:t>Pattern Hair Loss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E4AC7-41CF-A649-97CE-4F97DD97D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526" y="2427382"/>
            <a:ext cx="3228738" cy="3681023"/>
          </a:xfrm>
        </p:spPr>
        <p:txBody>
          <a:bodyPr anchor="t">
            <a:norm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solidFill>
                  <a:srgbClr val="595959"/>
                </a:solidFill>
              </a:rPr>
              <a:t>Baby peach fuzz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595959"/>
                </a:solidFill>
              </a:rPr>
              <a:t>Thick single hairs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595959"/>
                </a:solidFill>
              </a:rPr>
              <a:t>Multiple shafts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595959"/>
                </a:solidFill>
              </a:rPr>
              <a:t>Single hairs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595959"/>
                </a:solidFill>
              </a:rPr>
              <a:t>Baby peach fuzz</a:t>
            </a:r>
          </a:p>
          <a:p>
            <a:pPr marL="457200" indent="-457200">
              <a:buAutoNum type="arabicPeriod"/>
            </a:pPr>
            <a:endParaRPr lang="en-US" sz="2000" dirty="0">
              <a:solidFill>
                <a:srgbClr val="595959"/>
              </a:solidFill>
            </a:endParaRP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595959"/>
                </a:solidFill>
              </a:rPr>
              <a:t>FPHL central parting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595959"/>
                </a:solidFill>
              </a:rPr>
              <a:t>MPHL temples/mid vertex, crown</a:t>
            </a:r>
          </a:p>
        </p:txBody>
      </p:sp>
      <p:pic>
        <p:nvPicPr>
          <p:cNvPr id="9217" name="Picture 1" descr="page2image38322592">
            <a:extLst>
              <a:ext uri="{FF2B5EF4-FFF2-40B4-BE49-F238E27FC236}">
                <a16:creationId xmlns:a16="http://schemas.microsoft.com/office/drawing/2014/main" id="{27719D94-C4E9-D54C-B785-4D44FD14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3017" y="1"/>
            <a:ext cx="2093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age2image38329872">
            <a:extLst>
              <a:ext uri="{FF2B5EF4-FFF2-40B4-BE49-F238E27FC236}">
                <a16:creationId xmlns:a16="http://schemas.microsoft.com/office/drawing/2014/main" id="{6B9749FB-2E31-B24C-8DF4-8FCC981EF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5537" y="103589"/>
            <a:ext cx="3356810" cy="675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617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70823C-C3E1-0348-994B-40460DB1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Trichoscopic features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2F233-6DAB-BE4F-B553-9F184F35F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928" y="2239006"/>
            <a:ext cx="3822192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Loss of secondary follicular units</a:t>
            </a:r>
          </a:p>
          <a:p>
            <a:r>
              <a:rPr lang="en-US" sz="2000" dirty="0">
                <a:solidFill>
                  <a:schemeClr val="bg1"/>
                </a:solidFill>
              </a:rPr>
              <a:t>Single follicular units</a:t>
            </a:r>
          </a:p>
          <a:p>
            <a:r>
              <a:rPr lang="en-US" sz="2000" dirty="0">
                <a:solidFill>
                  <a:schemeClr val="bg1"/>
                </a:solidFill>
              </a:rPr>
              <a:t>Greater variability in shaft diameter</a:t>
            </a:r>
          </a:p>
          <a:p>
            <a:r>
              <a:rPr lang="en-US" sz="2000" dirty="0">
                <a:solidFill>
                  <a:schemeClr val="bg1"/>
                </a:solidFill>
              </a:rPr>
              <a:t>Vellus hairs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Minaturised</a:t>
            </a:r>
            <a:r>
              <a:rPr lang="en-US" sz="2000" dirty="0">
                <a:solidFill>
                  <a:schemeClr val="bg1"/>
                </a:solidFill>
              </a:rPr>
              <a:t> hairs</a:t>
            </a:r>
          </a:p>
          <a:p>
            <a:r>
              <a:rPr lang="en-US" sz="2000" dirty="0">
                <a:solidFill>
                  <a:schemeClr val="bg1"/>
                </a:solidFill>
              </a:rPr>
              <a:t>Empty follicles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Trichoscopic findings of androgenetic alopecia and their association with  disease severity - Hu - 2015 - The Journal of Dermatology - Wiley Online  Library">
            <a:extLst>
              <a:ext uri="{FF2B5EF4-FFF2-40B4-BE49-F238E27FC236}">
                <a16:creationId xmlns:a16="http://schemas.microsoft.com/office/drawing/2014/main" id="{A65A5032-1509-194A-AFE7-172095F35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3778" y="471926"/>
            <a:ext cx="7438222" cy="556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991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8E775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EE4E3-2BDD-C641-BBB0-0BFC3368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Telogen Effluvium Overview</a:t>
            </a:r>
          </a:p>
        </p:txBody>
      </p:sp>
      <p:pic>
        <p:nvPicPr>
          <p:cNvPr id="5122" name="Picture 2" descr="Cureus | Bariatric Surgery-Induced Telogen Effluvium (Bar SITE): Case  Report and a Review of Hair Loss Following Weight Loss Surgery">
            <a:extLst>
              <a:ext uri="{FF2B5EF4-FFF2-40B4-BE49-F238E27FC236}">
                <a16:creationId xmlns:a16="http://schemas.microsoft.com/office/drawing/2014/main" id="{8D8096FB-44A2-A645-A273-7164FD34B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" b="-3"/>
          <a:stretch/>
        </p:blipFill>
        <p:spPr bwMode="auto">
          <a:xfrm>
            <a:off x="327547" y="2454903"/>
            <a:ext cx="7058306" cy="40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CE338-6956-C145-A249-70051FDD8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251" y="491260"/>
            <a:ext cx="3424739" cy="3665104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Non scarring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Diffuse but often </a:t>
            </a:r>
            <a:r>
              <a:rPr lang="en-US" sz="2000" dirty="0" err="1">
                <a:solidFill>
                  <a:srgbClr val="FFFFFF"/>
                </a:solidFill>
              </a:rPr>
              <a:t>temperoparietal</a:t>
            </a:r>
            <a:r>
              <a:rPr lang="en-US" sz="2000" dirty="0">
                <a:solidFill>
                  <a:srgbClr val="FFFFFF"/>
                </a:solidFill>
              </a:rPr>
              <a:t> scalp affected most</a:t>
            </a:r>
          </a:p>
          <a:p>
            <a:r>
              <a:rPr lang="en-US" sz="2000" dirty="0">
                <a:solidFill>
                  <a:srgbClr val="FFFFFF"/>
                </a:solidFill>
              </a:rPr>
              <a:t>Often 3 months after ’stressful’ event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Problem of proportions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Reversible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1-3 years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7E1FD7-B13A-894F-8D5B-CD57259D9268}"/>
              </a:ext>
            </a:extLst>
          </p:cNvPr>
          <p:cNvSpPr/>
          <p:nvPr/>
        </p:nvSpPr>
        <p:spPr>
          <a:xfrm>
            <a:off x="7493364" y="4558383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FD2CFA-C8B1-554A-AF04-AD10B6AF9666}"/>
              </a:ext>
            </a:extLst>
          </p:cNvPr>
          <p:cNvSpPr/>
          <p:nvPr/>
        </p:nvSpPr>
        <p:spPr>
          <a:xfrm>
            <a:off x="7493364" y="4110309"/>
            <a:ext cx="44405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 about cause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7A94-AB8F-D84E-8950-E3D19A20487E}"/>
              </a:ext>
            </a:extLst>
          </p:cNvPr>
          <p:cNvSpPr/>
          <p:nvPr/>
        </p:nvSpPr>
        <p:spPr>
          <a:xfrm>
            <a:off x="7556975" y="5092368"/>
            <a:ext cx="2889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Minoxidil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90F25C-6B0D-6B41-A92C-60C467C79BAC}"/>
              </a:ext>
            </a:extLst>
          </p:cNvPr>
          <p:cNvSpPr/>
          <p:nvPr/>
        </p:nvSpPr>
        <p:spPr>
          <a:xfrm>
            <a:off x="7556975" y="5611827"/>
            <a:ext cx="1311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8DB5AF-F710-8747-8E13-47DAEA3BA57F}"/>
              </a:ext>
            </a:extLst>
          </p:cNvPr>
          <p:cNvSpPr/>
          <p:nvPr/>
        </p:nvSpPr>
        <p:spPr>
          <a:xfrm>
            <a:off x="8932164" y="5611827"/>
            <a:ext cx="2718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Vitamins</a:t>
            </a:r>
          </a:p>
        </p:txBody>
      </p:sp>
    </p:spTree>
    <p:extLst>
      <p:ext uri="{BB962C8B-B14F-4D97-AF65-F5344CB8AC3E}">
        <p14:creationId xmlns:p14="http://schemas.microsoft.com/office/powerpoint/2010/main" val="77030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8D5343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900EF-B61E-9047-B680-73E3AF832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Alopecia Areata Overview</a:t>
            </a:r>
          </a:p>
        </p:txBody>
      </p:sp>
      <p:pic>
        <p:nvPicPr>
          <p:cNvPr id="6146" name="Picture 2" descr="Alopecia areata: Causes, symptoms, and treatment">
            <a:extLst>
              <a:ext uri="{FF2B5EF4-FFF2-40B4-BE49-F238E27FC236}">
                <a16:creationId xmlns:a16="http://schemas.microsoft.com/office/drawing/2014/main" id="{649010CB-A8B0-9A4E-8B8A-3E852D77A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" b="-3"/>
          <a:stretch/>
        </p:blipFill>
        <p:spPr bwMode="auto">
          <a:xfrm>
            <a:off x="327547" y="2454903"/>
            <a:ext cx="7058306" cy="40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3511-5D6C-E346-90A2-BC0482B76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3152" y="321733"/>
            <a:ext cx="3974592" cy="4840530"/>
          </a:xfrm>
        </p:spPr>
        <p:txBody>
          <a:bodyPr anchor="ctr">
            <a:normAutofit lnSpcReduction="10000"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Common condition</a:t>
            </a:r>
          </a:p>
          <a:p>
            <a:r>
              <a:rPr lang="en-US" sz="1800" dirty="0">
                <a:solidFill>
                  <a:srgbClr val="FFFFFF"/>
                </a:solidFill>
              </a:rPr>
              <a:t>1-2% lifetime prevalence </a:t>
            </a:r>
          </a:p>
          <a:p>
            <a:r>
              <a:rPr lang="en-US" sz="1800" dirty="0">
                <a:solidFill>
                  <a:srgbClr val="FFFFFF"/>
                </a:solidFill>
              </a:rPr>
              <a:t>Autoimmune, Genetic </a:t>
            </a:r>
          </a:p>
          <a:p>
            <a:r>
              <a:rPr lang="en-US" sz="1800" dirty="0">
                <a:solidFill>
                  <a:srgbClr val="FFFFFF"/>
                </a:solidFill>
              </a:rPr>
              <a:t>Single patch- About 50-80% resolve within a year</a:t>
            </a:r>
          </a:p>
          <a:p>
            <a:r>
              <a:rPr lang="en-US" sz="1800" dirty="0">
                <a:solidFill>
                  <a:srgbClr val="FFFFFF"/>
                </a:solidFill>
              </a:rPr>
              <a:t>Multiple patches- About 30% resolve within a year</a:t>
            </a:r>
          </a:p>
          <a:p>
            <a:r>
              <a:rPr lang="en-US" sz="1800" dirty="0">
                <a:solidFill>
                  <a:srgbClr val="FFFFFF"/>
                </a:solidFill>
              </a:rPr>
              <a:t>If still there in a year- about 5-10% AT</a:t>
            </a:r>
          </a:p>
          <a:p>
            <a:r>
              <a:rPr lang="en-US" sz="1800" dirty="0">
                <a:solidFill>
                  <a:srgbClr val="FFFFFF"/>
                </a:solidFill>
              </a:rPr>
              <a:t>If still there in a year- about 5% AU</a:t>
            </a:r>
          </a:p>
          <a:p>
            <a:r>
              <a:rPr lang="en-US" sz="1800" dirty="0">
                <a:solidFill>
                  <a:srgbClr val="FFFFFF"/>
                </a:solidFill>
              </a:rPr>
              <a:t>Overall: about 1% AU, 5% AT </a:t>
            </a:r>
          </a:p>
          <a:p>
            <a:r>
              <a:rPr lang="en-US" sz="1800" dirty="0">
                <a:solidFill>
                  <a:srgbClr val="FFFFFF"/>
                </a:solidFill>
              </a:rPr>
              <a:t>Poor prognostic indicators: young age of onset, multiple patches, rapidly progressive, occipital involvement, body hair involvement, more than a year duration, atopic diathesis, other autoimmune burden, family history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19EBF1-C009-2C4D-B28A-B027D8A85672}"/>
              </a:ext>
            </a:extLst>
          </p:cNvPr>
          <p:cNvSpPr/>
          <p:nvPr/>
        </p:nvSpPr>
        <p:spPr>
          <a:xfrm>
            <a:off x="7556975" y="5024392"/>
            <a:ext cx="38123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Steroids: topical, intradermal, oral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1C268C-163F-E941-9BE2-D869108D1EEA}"/>
              </a:ext>
            </a:extLst>
          </p:cNvPr>
          <p:cNvSpPr/>
          <p:nvPr/>
        </p:nvSpPr>
        <p:spPr>
          <a:xfrm>
            <a:off x="7519885" y="5284626"/>
            <a:ext cx="19916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Minoxidil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27DD8-DDC8-C743-91CC-78957300997B}"/>
              </a:ext>
            </a:extLst>
          </p:cNvPr>
          <p:cNvSpPr/>
          <p:nvPr/>
        </p:nvSpPr>
        <p:spPr>
          <a:xfrm>
            <a:off x="7509683" y="5718774"/>
            <a:ext cx="41580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 inhibitors: oral, topical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AA95A-7C5C-7F43-AF29-7C8F73E2258C}"/>
              </a:ext>
            </a:extLst>
          </p:cNvPr>
          <p:cNvSpPr/>
          <p:nvPr/>
        </p:nvSpPr>
        <p:spPr>
          <a:xfrm>
            <a:off x="7556975" y="6103495"/>
            <a:ext cx="7681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D8783-1258-AC4A-9CC3-2425C1D5AFA7}"/>
              </a:ext>
            </a:extLst>
          </p:cNvPr>
          <p:cNvSpPr/>
          <p:nvPr/>
        </p:nvSpPr>
        <p:spPr>
          <a:xfrm>
            <a:off x="8325134" y="6103495"/>
            <a:ext cx="31879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Non-steroid topicals</a:t>
            </a:r>
          </a:p>
        </p:txBody>
      </p:sp>
    </p:spTree>
    <p:extLst>
      <p:ext uri="{BB962C8B-B14F-4D97-AF65-F5344CB8AC3E}">
        <p14:creationId xmlns:p14="http://schemas.microsoft.com/office/powerpoint/2010/main" val="30611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AF7B6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6282CB-DFA8-4C94-918D-F08E8E1E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What I can do in 60 minutes…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B06AA-FE6C-4D62-B2AB-14021D0A1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54" r="1" b="2965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14840-F340-4E7C-B542-02C626B77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1002818"/>
            <a:ext cx="4281890" cy="4852362"/>
          </a:xfrm>
        </p:spPr>
        <p:txBody>
          <a:bodyPr anchor="ctr">
            <a:normAutofit/>
          </a:bodyPr>
          <a:lstStyle/>
          <a:p>
            <a:r>
              <a:rPr lang="en-GB" sz="2400" dirty="0">
                <a:solidFill>
                  <a:srgbClr val="FFFFFF"/>
                </a:solidFill>
              </a:rPr>
              <a:t>Feel you have a </a:t>
            </a:r>
            <a:r>
              <a:rPr lang="en-GB" sz="2400" b="1" u="sng" dirty="0">
                <a:solidFill>
                  <a:srgbClr val="FFFFFF"/>
                </a:solidFill>
              </a:rPr>
              <a:t>methodical approach</a:t>
            </a:r>
            <a:r>
              <a:rPr lang="en-GB" sz="2400" b="1" dirty="0">
                <a:solidFill>
                  <a:srgbClr val="FFFFFF"/>
                </a:solidFill>
              </a:rPr>
              <a:t> </a:t>
            </a:r>
            <a:r>
              <a:rPr lang="en-GB" sz="2400" dirty="0">
                <a:solidFill>
                  <a:srgbClr val="FFFFFF"/>
                </a:solidFill>
              </a:rPr>
              <a:t>to approaching a hair loss consult </a:t>
            </a:r>
          </a:p>
          <a:p>
            <a:endParaRPr lang="en-GB" sz="2400" dirty="0">
              <a:solidFill>
                <a:srgbClr val="FFFFFF"/>
              </a:solidFill>
            </a:endParaRPr>
          </a:p>
          <a:p>
            <a:r>
              <a:rPr lang="en-GB" sz="2400" dirty="0">
                <a:solidFill>
                  <a:srgbClr val="FFFFFF"/>
                </a:solidFill>
              </a:rPr>
              <a:t>Feel you can better </a:t>
            </a:r>
            <a:r>
              <a:rPr lang="en-GB" sz="2400" b="1" u="sng" dirty="0">
                <a:solidFill>
                  <a:srgbClr val="FFFFFF"/>
                </a:solidFill>
              </a:rPr>
              <a:t>diagnose</a:t>
            </a:r>
            <a:r>
              <a:rPr lang="en-GB" sz="2400" dirty="0">
                <a:solidFill>
                  <a:srgbClr val="FFFFFF"/>
                </a:solidFill>
              </a:rPr>
              <a:t> the common causes of hair loss </a:t>
            </a:r>
          </a:p>
          <a:p>
            <a:endParaRPr lang="en-GB" sz="2400" dirty="0">
              <a:solidFill>
                <a:srgbClr val="FFFFFF"/>
              </a:solidFill>
            </a:endParaRPr>
          </a:p>
          <a:p>
            <a:r>
              <a:rPr lang="en-GB" sz="2400" dirty="0">
                <a:solidFill>
                  <a:srgbClr val="FFFFFF"/>
                </a:solidFill>
              </a:rPr>
              <a:t>Feel you are better able to </a:t>
            </a:r>
            <a:r>
              <a:rPr lang="en-GB" sz="2400" b="1" u="sng" dirty="0">
                <a:solidFill>
                  <a:srgbClr val="FFFFFF"/>
                </a:solidFill>
              </a:rPr>
              <a:t>manage</a:t>
            </a:r>
            <a:r>
              <a:rPr lang="en-GB" sz="2400" dirty="0">
                <a:solidFill>
                  <a:srgbClr val="FFFFFF"/>
                </a:solidFill>
              </a:rPr>
              <a:t> some of the common causes for hair loss </a:t>
            </a:r>
          </a:p>
          <a:p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5" name="Doughnut 4">
            <a:extLst>
              <a:ext uri="{FF2B5EF4-FFF2-40B4-BE49-F238E27FC236}">
                <a16:creationId xmlns:a16="http://schemas.microsoft.com/office/drawing/2014/main" id="{8558095F-8252-F14C-9D1C-C3E70EBD6268}"/>
              </a:ext>
            </a:extLst>
          </p:cNvPr>
          <p:cNvSpPr/>
          <p:nvPr/>
        </p:nvSpPr>
        <p:spPr>
          <a:xfrm>
            <a:off x="2093134" y="0"/>
            <a:ext cx="3667586" cy="3694176"/>
          </a:xfrm>
          <a:prstGeom prst="donut">
            <a:avLst>
              <a:gd name="adj" fmla="val 268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28D91-1E2D-7F4C-B1E1-567E4281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Treatment 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29AF1E-C2C4-4097-BE99-0F508870FA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3E2D57E-513A-B145-B2E5-5BC600132496}"/>
              </a:ext>
            </a:extLst>
          </p:cNvPr>
          <p:cNvSpPr txBox="1"/>
          <p:nvPr/>
        </p:nvSpPr>
        <p:spPr>
          <a:xfrm>
            <a:off x="7257798" y="6512444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</p:spTree>
    <p:extLst>
      <p:ext uri="{BB962C8B-B14F-4D97-AF65-F5344CB8AC3E}">
        <p14:creationId xmlns:p14="http://schemas.microsoft.com/office/powerpoint/2010/main" val="1797366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4AFAB-1F48-2047-8377-DCA675031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447104"/>
          </a:xfrm>
        </p:spPr>
        <p:txBody>
          <a:bodyPr>
            <a:noAutofit/>
          </a:bodyPr>
          <a:lstStyle/>
          <a:p>
            <a:r>
              <a:rPr lang="en-US" sz="2800" dirty="0"/>
              <a:t>Specific Treatments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8793426-E3EA-024D-A7B5-686FCBFD3B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150264"/>
              </p:ext>
            </p:extLst>
          </p:nvPr>
        </p:nvGraphicFramePr>
        <p:xfrm>
          <a:off x="396204" y="491872"/>
          <a:ext cx="11704321" cy="6274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464">
                  <a:extLst>
                    <a:ext uri="{9D8B030D-6E8A-4147-A177-3AD203B41FA5}">
                      <a16:colId xmlns:a16="http://schemas.microsoft.com/office/drawing/2014/main" val="2853591350"/>
                    </a:ext>
                  </a:extLst>
                </a:gridCol>
                <a:gridCol w="2947417">
                  <a:extLst>
                    <a:ext uri="{9D8B030D-6E8A-4147-A177-3AD203B41FA5}">
                      <a16:colId xmlns:a16="http://schemas.microsoft.com/office/drawing/2014/main" val="562197914"/>
                    </a:ext>
                  </a:extLst>
                </a:gridCol>
                <a:gridCol w="2889504">
                  <a:extLst>
                    <a:ext uri="{9D8B030D-6E8A-4147-A177-3AD203B41FA5}">
                      <a16:colId xmlns:a16="http://schemas.microsoft.com/office/drawing/2014/main" val="1050735326"/>
                    </a:ext>
                  </a:extLst>
                </a:gridCol>
                <a:gridCol w="4440936">
                  <a:extLst>
                    <a:ext uri="{9D8B030D-6E8A-4147-A177-3AD203B41FA5}">
                      <a16:colId xmlns:a16="http://schemas.microsoft.com/office/drawing/2014/main" val="2383723759"/>
                    </a:ext>
                  </a:extLst>
                </a:gridCol>
              </a:tblGrid>
              <a:tr h="29721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1</a:t>
                      </a:r>
                      <a:r>
                        <a:rPr lang="en-US" sz="1300" baseline="30000"/>
                        <a:t>st</a:t>
                      </a:r>
                      <a:r>
                        <a:rPr lang="en-US" sz="1300"/>
                        <a:t> Line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2</a:t>
                      </a:r>
                      <a:r>
                        <a:rPr lang="en-US" sz="1300" baseline="30000"/>
                        <a:t>nd</a:t>
                      </a:r>
                      <a:r>
                        <a:rPr lang="en-US" sz="1300"/>
                        <a:t> line 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3</a:t>
                      </a:r>
                      <a:r>
                        <a:rPr lang="en-US" sz="1300" baseline="30000"/>
                        <a:t>rd</a:t>
                      </a:r>
                      <a:r>
                        <a:rPr lang="en-US" sz="1300"/>
                        <a:t> Line</a:t>
                      </a:r>
                    </a:p>
                  </a:txBody>
                  <a:tcPr marL="66641" marR="66641" marT="33321" marB="33321"/>
                </a:tc>
                <a:extLst>
                  <a:ext uri="{0D108BD9-81ED-4DB2-BD59-A6C34878D82A}">
                    <a16:rowId xmlns:a16="http://schemas.microsoft.com/office/drawing/2014/main" val="2300024009"/>
                  </a:ext>
                </a:extLst>
              </a:tr>
              <a:tr h="1499629">
                <a:tc>
                  <a:txBody>
                    <a:bodyPr/>
                    <a:lstStyle/>
                    <a:p>
                      <a:r>
                        <a:rPr lang="en-US" sz="1600" dirty="0"/>
                        <a:t>FPHL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Topical 5% BD</a:t>
                      </a:r>
                    </a:p>
                    <a:p>
                      <a:r>
                        <a:rPr lang="en-US" sz="1600" dirty="0"/>
                        <a:t>Oral minoxidil 0.25mg-2.5mg</a:t>
                      </a:r>
                    </a:p>
                    <a:p>
                      <a:r>
                        <a:rPr lang="en-US" sz="1600" dirty="0"/>
                        <a:t>Consider referral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Spironolactone 50mg-200mg</a:t>
                      </a:r>
                    </a:p>
                    <a:p>
                      <a:r>
                        <a:rPr lang="en-US" sz="1600" dirty="0"/>
                        <a:t>Finasteride 0.25mg-5mg</a:t>
                      </a:r>
                    </a:p>
                    <a:p>
                      <a:r>
                        <a:rPr lang="en-US" sz="1600" dirty="0"/>
                        <a:t>Dutasteride 0.5mg</a:t>
                      </a:r>
                    </a:p>
                    <a:p>
                      <a:r>
                        <a:rPr lang="en-US" sz="1600" dirty="0"/>
                        <a:t>COCP</a:t>
                      </a:r>
                    </a:p>
                    <a:p>
                      <a:r>
                        <a:rPr lang="en-US" sz="1600" dirty="0"/>
                        <a:t>Consider referral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Refer </a:t>
                      </a:r>
                    </a:p>
                    <a:p>
                      <a:r>
                        <a:rPr lang="en-US" sz="1600" dirty="0"/>
                        <a:t>(higher dose minoxidil, antiandrogens such as bicalutamide, flutamide, cyproterone, dutasteride mesotherapy, bicalutamide mesotherapy, PRP, </a:t>
                      </a:r>
                      <a:r>
                        <a:rPr lang="en-US" sz="1600" dirty="0" err="1"/>
                        <a:t>bimatoprost</a:t>
                      </a:r>
                      <a:r>
                        <a:rPr lang="en-US" sz="1600" dirty="0"/>
                        <a:t>, laser, autologous stem cell therapy, transplant)</a:t>
                      </a:r>
                    </a:p>
                  </a:txBody>
                  <a:tcPr marL="66641" marR="66641" marT="33321" marB="33321"/>
                </a:tc>
                <a:extLst>
                  <a:ext uri="{0D108BD9-81ED-4DB2-BD59-A6C34878D82A}">
                    <a16:rowId xmlns:a16="http://schemas.microsoft.com/office/drawing/2014/main" val="4254033500"/>
                  </a:ext>
                </a:extLst>
              </a:tr>
              <a:tr h="1303331">
                <a:tc>
                  <a:txBody>
                    <a:bodyPr/>
                    <a:lstStyle/>
                    <a:p>
                      <a:r>
                        <a:rPr lang="en-US" sz="1600" dirty="0"/>
                        <a:t>MPHL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Topical 5% BD</a:t>
                      </a:r>
                    </a:p>
                    <a:p>
                      <a:r>
                        <a:rPr lang="en-US" sz="1600" dirty="0"/>
                        <a:t>Oral minoxidil 0.25mg-5mg</a:t>
                      </a:r>
                    </a:p>
                    <a:p>
                      <a:r>
                        <a:rPr lang="en-US" sz="1600" dirty="0"/>
                        <a:t>Finasteride 0.25mg-1mg</a:t>
                      </a:r>
                    </a:p>
                    <a:p>
                      <a:r>
                        <a:rPr lang="en-US" sz="1600" dirty="0"/>
                        <a:t>Consider referral</a:t>
                      </a:r>
                    </a:p>
                    <a:p>
                      <a:endParaRPr lang="en-US" sz="1600" dirty="0"/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Finasteride 0.25mg-5mg</a:t>
                      </a:r>
                    </a:p>
                    <a:p>
                      <a:r>
                        <a:rPr lang="en-US" sz="1600" dirty="0"/>
                        <a:t>Dutasteride 0.5mg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Refer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(higher dose minoxidil, antiandrogens such as spironolactone, dutasteride mesotherapy, bicalutamide mesotherapy, PRP, </a:t>
                      </a:r>
                      <a:r>
                        <a:rPr lang="en-US" sz="1600" dirty="0" err="1"/>
                        <a:t>bimatoprost</a:t>
                      </a:r>
                      <a:r>
                        <a:rPr lang="en-US" sz="1600" dirty="0"/>
                        <a:t>, laser, autologous stem cell therapy, transplant)</a:t>
                      </a:r>
                    </a:p>
                  </a:txBody>
                  <a:tcPr marL="66641" marR="66641" marT="33321" marB="33321"/>
                </a:tc>
                <a:extLst>
                  <a:ext uri="{0D108BD9-81ED-4DB2-BD59-A6C34878D82A}">
                    <a16:rowId xmlns:a16="http://schemas.microsoft.com/office/drawing/2014/main" val="3033903974"/>
                  </a:ext>
                </a:extLst>
              </a:tr>
              <a:tr h="809018">
                <a:tc>
                  <a:txBody>
                    <a:bodyPr/>
                    <a:lstStyle/>
                    <a:p>
                      <a:r>
                        <a:rPr lang="en-US" sz="1600" dirty="0"/>
                        <a:t>TE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Optimise</a:t>
                      </a:r>
                      <a:r>
                        <a:rPr lang="en-US" sz="1600" dirty="0"/>
                        <a:t> health &amp; nutrition Exclude/treat contributing factors</a:t>
                      </a:r>
                    </a:p>
                    <a:p>
                      <a:r>
                        <a:rPr lang="en-US" sz="1600" dirty="0"/>
                        <a:t>consider referral 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Topical Minoxidil 5% BD</a:t>
                      </a:r>
                    </a:p>
                    <a:p>
                      <a:r>
                        <a:rPr lang="en-US" sz="1600" dirty="0"/>
                        <a:t>Oral minoxidil 0.25mg-2.5mg</a:t>
                      </a:r>
                    </a:p>
                    <a:p>
                      <a:r>
                        <a:rPr lang="en-US" sz="1600" dirty="0"/>
                        <a:t>Consider referral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Refer </a:t>
                      </a:r>
                    </a:p>
                    <a:p>
                      <a:r>
                        <a:rPr lang="en-US" sz="1600" dirty="0"/>
                        <a:t>(higher dose minoxidil, antiandrogens, confirm diagnosis, PRP, laser)</a:t>
                      </a:r>
                    </a:p>
                  </a:txBody>
                  <a:tcPr marL="66641" marR="66641" marT="33321" marB="33321"/>
                </a:tc>
                <a:extLst>
                  <a:ext uri="{0D108BD9-81ED-4DB2-BD59-A6C34878D82A}">
                    <a16:rowId xmlns:a16="http://schemas.microsoft.com/office/drawing/2014/main" val="706969128"/>
                  </a:ext>
                </a:extLst>
              </a:tr>
              <a:tr h="1738678">
                <a:tc>
                  <a:txBody>
                    <a:bodyPr/>
                    <a:lstStyle/>
                    <a:p>
                      <a:r>
                        <a:rPr lang="en-US" sz="1600" dirty="0"/>
                        <a:t>AA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Limited disease- </a:t>
                      </a:r>
                      <a:r>
                        <a:rPr lang="en-US" sz="1600" dirty="0" err="1"/>
                        <a:t>diprosone</a:t>
                      </a:r>
                      <a:r>
                        <a:rPr lang="en-US" sz="1600" dirty="0"/>
                        <a:t> or </a:t>
                      </a:r>
                      <a:r>
                        <a:rPr lang="en-US" sz="1600" dirty="0" err="1"/>
                        <a:t>novasone</a:t>
                      </a:r>
                      <a:r>
                        <a:rPr lang="en-US" sz="1600" dirty="0"/>
                        <a:t>  lotion nightly </a:t>
                      </a:r>
                    </a:p>
                    <a:p>
                      <a:r>
                        <a:rPr lang="en-US" sz="1600" dirty="0"/>
                        <a:t>Extensive disease- REFER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Consider referral</a:t>
                      </a:r>
                    </a:p>
                    <a:p>
                      <a:r>
                        <a:rPr lang="en-US" sz="1600" dirty="0"/>
                        <a:t>Intralesional steroid</a:t>
                      </a:r>
                    </a:p>
                    <a:p>
                      <a:r>
                        <a:rPr lang="en-US" sz="1600" dirty="0"/>
                        <a:t>Oral steroid</a:t>
                      </a:r>
                    </a:p>
                    <a:p>
                      <a:r>
                        <a:rPr lang="en-US" sz="1600" dirty="0"/>
                        <a:t>Oral minoxidil 0.25mg-2.5mg</a:t>
                      </a:r>
                    </a:p>
                    <a:p>
                      <a:r>
                        <a:rPr lang="en-US" sz="1600" dirty="0"/>
                        <a:t>(Or Topical 5% BD)</a:t>
                      </a:r>
                    </a:p>
                    <a:p>
                      <a:r>
                        <a:rPr lang="en-US" sz="1600" dirty="0"/>
                        <a:t>Topical clobetasol, topical tofacitinib/</a:t>
                      </a:r>
                      <a:r>
                        <a:rPr lang="en-US" sz="1600" dirty="0" err="1"/>
                        <a:t>ruxolitinib</a:t>
                      </a:r>
                      <a:r>
                        <a:rPr lang="en-US" sz="1600" dirty="0"/>
                        <a:t>/tacrolimus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Refer </a:t>
                      </a:r>
                    </a:p>
                    <a:p>
                      <a:r>
                        <a:rPr lang="en-US" sz="1600" dirty="0"/>
                        <a:t>oral prednisolone</a:t>
                      </a:r>
                    </a:p>
                    <a:p>
                      <a:r>
                        <a:rPr lang="en-US" sz="1600" dirty="0"/>
                        <a:t>oral </a:t>
                      </a:r>
                      <a:r>
                        <a:rPr lang="en-US" sz="1600" dirty="0" err="1"/>
                        <a:t>JAKis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topical </a:t>
                      </a:r>
                      <a:r>
                        <a:rPr lang="en-US" sz="1600" dirty="0" err="1"/>
                        <a:t>JAKis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PRP</a:t>
                      </a:r>
                    </a:p>
                    <a:p>
                      <a:r>
                        <a:rPr lang="en-US" sz="1600" dirty="0" err="1"/>
                        <a:t>sensitisation</a:t>
                      </a:r>
                      <a:r>
                        <a:rPr lang="en-US" sz="1600" dirty="0"/>
                        <a:t> therapy</a:t>
                      </a:r>
                    </a:p>
                    <a:p>
                      <a:r>
                        <a:rPr lang="en-US" sz="1600" dirty="0"/>
                        <a:t>laser, phototherapy, conventional DMARDs</a:t>
                      </a:r>
                    </a:p>
                  </a:txBody>
                  <a:tcPr marL="66641" marR="66641" marT="33321" marB="33321"/>
                </a:tc>
                <a:extLst>
                  <a:ext uri="{0D108BD9-81ED-4DB2-BD59-A6C34878D82A}">
                    <a16:rowId xmlns:a16="http://schemas.microsoft.com/office/drawing/2014/main" val="2361850212"/>
                  </a:ext>
                </a:extLst>
              </a:tr>
              <a:tr h="561861">
                <a:tc>
                  <a:txBody>
                    <a:bodyPr/>
                    <a:lstStyle/>
                    <a:p>
                      <a:r>
                        <a:rPr lang="en-US" sz="1400" dirty="0"/>
                        <a:t>Cicatricial ALOPECIAS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REFER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REFER</a:t>
                      </a:r>
                    </a:p>
                  </a:txBody>
                  <a:tcPr marL="66641" marR="66641" marT="33321" marB="3332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REFER</a:t>
                      </a:r>
                    </a:p>
                  </a:txBody>
                  <a:tcPr marL="66641" marR="66641" marT="33321" marB="33321"/>
                </a:tc>
                <a:extLst>
                  <a:ext uri="{0D108BD9-81ED-4DB2-BD59-A6C34878D82A}">
                    <a16:rowId xmlns:a16="http://schemas.microsoft.com/office/drawing/2014/main" val="1963807861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3A7A38D3-C46C-6B44-8ABE-F8FEC235AD8C}"/>
              </a:ext>
            </a:extLst>
          </p:cNvPr>
          <p:cNvSpPr txBox="1"/>
          <p:nvPr/>
        </p:nvSpPr>
        <p:spPr>
          <a:xfrm rot="16200000">
            <a:off x="-955549" y="3498663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099DD22-70FB-1349-AD89-7CA21B5A7B18}"/>
              </a:ext>
            </a:extLst>
          </p:cNvPr>
          <p:cNvSpPr/>
          <p:nvPr/>
        </p:nvSpPr>
        <p:spPr>
          <a:xfrm>
            <a:off x="396204" y="841248"/>
            <a:ext cx="1280196" cy="1042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FDAAA94-BA44-CB45-8D89-EBA8AD05FC01}"/>
              </a:ext>
            </a:extLst>
          </p:cNvPr>
          <p:cNvSpPr/>
          <p:nvPr/>
        </p:nvSpPr>
        <p:spPr>
          <a:xfrm>
            <a:off x="4820318" y="2334625"/>
            <a:ext cx="2622839" cy="1042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8B4534E-FF7C-2745-844C-AACC3B007570}"/>
              </a:ext>
            </a:extLst>
          </p:cNvPr>
          <p:cNvSpPr/>
          <p:nvPr/>
        </p:nvSpPr>
        <p:spPr>
          <a:xfrm>
            <a:off x="1879054" y="2386647"/>
            <a:ext cx="2622839" cy="1042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7A7F767-D647-244B-AFFD-B9F87E108659}"/>
              </a:ext>
            </a:extLst>
          </p:cNvPr>
          <p:cNvSpPr/>
          <p:nvPr/>
        </p:nvSpPr>
        <p:spPr>
          <a:xfrm>
            <a:off x="429714" y="2375473"/>
            <a:ext cx="1280196" cy="1042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71EB832-45AF-9440-91C5-BC536D525D34}"/>
              </a:ext>
            </a:extLst>
          </p:cNvPr>
          <p:cNvSpPr/>
          <p:nvPr/>
        </p:nvSpPr>
        <p:spPr>
          <a:xfrm>
            <a:off x="7715990" y="3727955"/>
            <a:ext cx="4212359" cy="679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C7093F8-9D84-5844-84EB-987CED976517}"/>
              </a:ext>
            </a:extLst>
          </p:cNvPr>
          <p:cNvSpPr/>
          <p:nvPr/>
        </p:nvSpPr>
        <p:spPr>
          <a:xfrm>
            <a:off x="4803623" y="3700743"/>
            <a:ext cx="2740191" cy="6243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6881926-0554-CD4C-B019-0233C1A261E0}"/>
              </a:ext>
            </a:extLst>
          </p:cNvPr>
          <p:cNvSpPr/>
          <p:nvPr/>
        </p:nvSpPr>
        <p:spPr>
          <a:xfrm>
            <a:off x="1861663" y="3683720"/>
            <a:ext cx="2802673" cy="72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975E00D-EF7B-A945-A42A-5DE630E6D573}"/>
              </a:ext>
            </a:extLst>
          </p:cNvPr>
          <p:cNvSpPr/>
          <p:nvPr/>
        </p:nvSpPr>
        <p:spPr>
          <a:xfrm>
            <a:off x="446459" y="3694016"/>
            <a:ext cx="1280196" cy="7009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B7DF2A2-8BB2-D64E-9C23-D14638C203B1}"/>
              </a:ext>
            </a:extLst>
          </p:cNvPr>
          <p:cNvSpPr/>
          <p:nvPr/>
        </p:nvSpPr>
        <p:spPr>
          <a:xfrm>
            <a:off x="7725138" y="4451761"/>
            <a:ext cx="4360146" cy="16746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2F77482-B7C7-574D-B616-712853839A1D}"/>
              </a:ext>
            </a:extLst>
          </p:cNvPr>
          <p:cNvSpPr/>
          <p:nvPr/>
        </p:nvSpPr>
        <p:spPr>
          <a:xfrm>
            <a:off x="4814280" y="4408455"/>
            <a:ext cx="2852928" cy="1717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6BA880F-33AC-8346-B47A-3EDA63176C35}"/>
              </a:ext>
            </a:extLst>
          </p:cNvPr>
          <p:cNvSpPr/>
          <p:nvPr/>
        </p:nvSpPr>
        <p:spPr>
          <a:xfrm>
            <a:off x="1828800" y="4451761"/>
            <a:ext cx="2852928" cy="1042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BA521D6-5F9C-1144-B9AF-0F3E6755E806}"/>
              </a:ext>
            </a:extLst>
          </p:cNvPr>
          <p:cNvSpPr/>
          <p:nvPr/>
        </p:nvSpPr>
        <p:spPr>
          <a:xfrm>
            <a:off x="446459" y="4451761"/>
            <a:ext cx="1280196" cy="1042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E99DE83-B4EC-D84C-A0BC-637E21391793}"/>
              </a:ext>
            </a:extLst>
          </p:cNvPr>
          <p:cNvSpPr/>
          <p:nvPr/>
        </p:nvSpPr>
        <p:spPr>
          <a:xfrm>
            <a:off x="446459" y="6253450"/>
            <a:ext cx="1280196" cy="473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7DBCEFB-5D27-9443-AA89-080C189B6CEC}"/>
              </a:ext>
            </a:extLst>
          </p:cNvPr>
          <p:cNvSpPr/>
          <p:nvPr/>
        </p:nvSpPr>
        <p:spPr>
          <a:xfrm>
            <a:off x="7744896" y="6245320"/>
            <a:ext cx="1280196" cy="521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35B4687-3A4A-614C-87CE-6DF870B360D9}"/>
              </a:ext>
            </a:extLst>
          </p:cNvPr>
          <p:cNvSpPr/>
          <p:nvPr/>
        </p:nvSpPr>
        <p:spPr>
          <a:xfrm>
            <a:off x="4814280" y="6217920"/>
            <a:ext cx="1280196" cy="521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6525A47-D4BF-CA46-AA1C-0E91C7914BE2}"/>
              </a:ext>
            </a:extLst>
          </p:cNvPr>
          <p:cNvSpPr/>
          <p:nvPr/>
        </p:nvSpPr>
        <p:spPr>
          <a:xfrm>
            <a:off x="1828800" y="6217920"/>
            <a:ext cx="1280196" cy="473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146EA47-E03B-9D4D-82FB-7F40D66251B8}"/>
              </a:ext>
            </a:extLst>
          </p:cNvPr>
          <p:cNvSpPr/>
          <p:nvPr/>
        </p:nvSpPr>
        <p:spPr>
          <a:xfrm>
            <a:off x="4814279" y="828729"/>
            <a:ext cx="2628877" cy="13956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36086D5-A302-8E42-AF9E-9ABA021C980F}"/>
              </a:ext>
            </a:extLst>
          </p:cNvPr>
          <p:cNvSpPr/>
          <p:nvPr/>
        </p:nvSpPr>
        <p:spPr>
          <a:xfrm>
            <a:off x="7744895" y="834498"/>
            <a:ext cx="4183453" cy="1413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8C23445E-B40C-D94A-8B02-746821FED624}"/>
              </a:ext>
            </a:extLst>
          </p:cNvPr>
          <p:cNvSpPr/>
          <p:nvPr/>
        </p:nvSpPr>
        <p:spPr>
          <a:xfrm>
            <a:off x="7715990" y="2367375"/>
            <a:ext cx="4369294" cy="1205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1990032-BE0A-9448-A589-3771162AF8DC}"/>
              </a:ext>
            </a:extLst>
          </p:cNvPr>
          <p:cNvSpPr/>
          <p:nvPr/>
        </p:nvSpPr>
        <p:spPr>
          <a:xfrm>
            <a:off x="1879053" y="828729"/>
            <a:ext cx="2622839" cy="1042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7BB2B-7CA4-A34D-91AA-8FE2F4A7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08" y="25525"/>
            <a:ext cx="10515600" cy="1325563"/>
          </a:xfrm>
        </p:spPr>
        <p:txBody>
          <a:bodyPr/>
          <a:lstStyle/>
          <a:p>
            <a:r>
              <a:rPr lang="en-US" dirty="0"/>
              <a:t>Lots of algorithms available </a:t>
            </a:r>
          </a:p>
        </p:txBody>
      </p:sp>
      <p:pic>
        <p:nvPicPr>
          <p:cNvPr id="22530" name="Picture 2" descr="Treatment algorithm for female pattern hair loss | Download Scientific  Diagram">
            <a:extLst>
              <a:ext uri="{FF2B5EF4-FFF2-40B4-BE49-F238E27FC236}">
                <a16:creationId xmlns:a16="http://schemas.microsoft.com/office/drawing/2014/main" id="{F04C6106-80AD-824A-9BD2-16ADA62E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" y="1204690"/>
            <a:ext cx="7214488" cy="54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7E2F1C-9892-9645-B59C-E6F63B1D9C61}"/>
              </a:ext>
            </a:extLst>
          </p:cNvPr>
          <p:cNvSpPr txBox="1"/>
          <p:nvPr/>
        </p:nvSpPr>
        <p:spPr>
          <a:xfrm>
            <a:off x="7682420" y="1204690"/>
            <a:ext cx="27980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b="0" i="0" u="none" strike="noStrike" dirty="0">
                <a:solidFill>
                  <a:srgbClr val="111111"/>
                </a:solidFill>
                <a:effectLst/>
                <a:latin typeface="Roboto" panose="020F0502020204030204" pitchFamily="34" charset="0"/>
              </a:rPr>
              <a:t>Female Pattern Hair Loss: A Retrospective Study in a Tertiary Referral </a:t>
            </a:r>
            <a:r>
              <a:rPr lang="en-AU" b="0" i="0" u="none" strike="noStrike" dirty="0" err="1">
                <a:solidFill>
                  <a:srgbClr val="111111"/>
                </a:solidFill>
                <a:effectLst/>
                <a:latin typeface="Roboto" panose="020F0502020204030204" pitchFamily="34" charset="0"/>
              </a:rPr>
              <a:t>Center</a:t>
            </a:r>
            <a:endParaRPr lang="en-AU" b="0" i="0" u="none" strike="noStrike" dirty="0">
              <a:solidFill>
                <a:srgbClr val="111111"/>
              </a:solidFill>
              <a:effectLst/>
              <a:latin typeface="Roboto" panose="020F0502020204030204" pitchFamily="34" charset="0"/>
            </a:endParaRPr>
          </a:p>
          <a:p>
            <a:pPr algn="l"/>
            <a:r>
              <a:rPr lang="en-AU" dirty="0" err="1">
                <a:solidFill>
                  <a:srgbClr val="111111"/>
                </a:solidFill>
                <a:latin typeface="Roboto" panose="020F0502020204030204" pitchFamily="34" charset="0"/>
              </a:rPr>
              <a:t>Siah</a:t>
            </a:r>
            <a:r>
              <a:rPr lang="en-AU" dirty="0">
                <a:solidFill>
                  <a:srgbClr val="111111"/>
                </a:solidFill>
                <a:latin typeface="Roboto" panose="020F0502020204030204" pitchFamily="34" charset="0"/>
              </a:rPr>
              <a:t> et al</a:t>
            </a:r>
            <a:endParaRPr lang="en-AU" b="0" i="0" u="none" strike="noStrike" dirty="0">
              <a:solidFill>
                <a:srgbClr val="111111"/>
              </a:solidFill>
              <a:effectLst/>
              <a:latin typeface="Roboto" panose="020F0502020204030204" pitchFamily="34" charset="0"/>
            </a:endParaRPr>
          </a:p>
          <a:p>
            <a:pPr algn="l"/>
            <a:r>
              <a:rPr lang="en-AU" b="0" i="0" u="none" strike="noStrike" dirty="0">
                <a:solidFill>
                  <a:srgbClr val="111111"/>
                </a:solidFill>
                <a:effectLst/>
                <a:latin typeface="var(--nova-font-family-sans-serif)"/>
              </a:rPr>
              <a:t>April 2016</a:t>
            </a:r>
          </a:p>
          <a:p>
            <a:pPr algn="l"/>
            <a:r>
              <a:rPr lang="en-AU" b="0" i="0" u="sng" strike="noStrike" dirty="0">
                <a:solidFill>
                  <a:srgbClr val="111111"/>
                </a:solidFill>
                <a:effectLst/>
                <a:latin typeface="inherit"/>
                <a:hlinkClick r:id="rId4"/>
              </a:rPr>
              <a:t>International Journal of Trichology</a:t>
            </a:r>
            <a:r>
              <a:rPr lang="en-AU" b="0" i="0" u="none" strike="noStrike" dirty="0">
                <a:solidFill>
                  <a:srgbClr val="111111"/>
                </a:solidFill>
                <a:effectLst/>
                <a:latin typeface="var(--nova-font-family-sans-serif)"/>
              </a:rPr>
              <a:t>8(2):57</a:t>
            </a:r>
          </a:p>
          <a:p>
            <a:pPr algn="l"/>
            <a:r>
              <a:rPr lang="en-AU" b="0" i="0" u="none" strike="noStrike" dirty="0">
                <a:solidFill>
                  <a:srgbClr val="111111"/>
                </a:solidFill>
                <a:effectLst/>
                <a:latin typeface="var(--nova-font-family-sans-serif)"/>
              </a:rPr>
              <a:t>DOI:</a:t>
            </a:r>
            <a:r>
              <a:rPr lang="en-AU" b="0" i="0" u="sng" strike="noStrike" dirty="0">
                <a:solidFill>
                  <a:srgbClr val="111111"/>
                </a:solidFill>
                <a:effectLst/>
                <a:latin typeface="inherit"/>
                <a:hlinkClick r:id="rId5"/>
              </a:rPr>
              <a:t>10.4103/0974-7753.188033</a:t>
            </a:r>
            <a:endParaRPr lang="en-AU" b="0" i="0" u="none" strike="noStrike" dirty="0">
              <a:solidFill>
                <a:srgbClr val="111111"/>
              </a:solidFill>
              <a:effectLst/>
              <a:latin typeface="var(--nova-font-family-sans-serif)"/>
            </a:endParaRPr>
          </a:p>
          <a:p>
            <a:endParaRPr lang="en-US" dirty="0"/>
          </a:p>
        </p:txBody>
      </p:sp>
      <p:pic>
        <p:nvPicPr>
          <p:cNvPr id="5" name="Picture 4" descr="A screenshot of a diagram&#10;&#10;Description automatically generated">
            <a:extLst>
              <a:ext uri="{FF2B5EF4-FFF2-40B4-BE49-F238E27FC236}">
                <a16:creationId xmlns:a16="http://schemas.microsoft.com/office/drawing/2014/main" id="{CFB2BF30-B421-BD46-A66E-BBA670B76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46" y="25525"/>
            <a:ext cx="6336000" cy="68436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9318B7-B4DB-894F-8C0B-912A0B0695FA}"/>
              </a:ext>
            </a:extLst>
          </p:cNvPr>
          <p:cNvSpPr txBox="1"/>
          <p:nvPr/>
        </p:nvSpPr>
        <p:spPr>
          <a:xfrm>
            <a:off x="7682420" y="4616484"/>
            <a:ext cx="41574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AU" sz="1200" b="1" i="0" u="none" strike="noStrike" dirty="0">
                <a:solidFill>
                  <a:srgbClr val="2A2A2A"/>
                </a:solidFill>
                <a:effectLst/>
                <a:latin typeface="Merriweather" pitchFamily="2" charset="77"/>
              </a:rPr>
              <a:t>British Association of Dermatologists living guideline for managing people with alopecia areata 2024 </a:t>
            </a:r>
          </a:p>
          <a:p>
            <a:pPr algn="l" fontAlgn="base"/>
            <a:r>
              <a:rPr lang="en-AU" sz="1200" b="0" i="0" u="none" strike="noStrike" dirty="0">
                <a:solidFill>
                  <a:srgbClr val="2A2A2A"/>
                </a:solidFill>
                <a:effectLst/>
                <a:latin typeface="inherit"/>
              </a:rPr>
              <a:t>Matthew J Harries,  Anna </a:t>
            </a:r>
            <a:r>
              <a:rPr lang="en-AU" sz="1200" b="0" i="0" u="none" strike="noStrike" dirty="0" err="1">
                <a:solidFill>
                  <a:srgbClr val="2A2A2A"/>
                </a:solidFill>
                <a:effectLst/>
                <a:latin typeface="inherit"/>
              </a:rPr>
              <a:t>Ascott</a:t>
            </a:r>
            <a:r>
              <a:rPr lang="en-AU" sz="1200" b="0" i="0" u="none" strike="noStrike" dirty="0">
                <a:solidFill>
                  <a:srgbClr val="2A2A2A"/>
                </a:solidFill>
                <a:effectLst/>
                <a:latin typeface="inherit"/>
              </a:rPr>
              <a:t>,  Leila </a:t>
            </a:r>
            <a:r>
              <a:rPr lang="en-AU" sz="1200" b="0" i="0" u="none" strike="noStrike" dirty="0" err="1">
                <a:solidFill>
                  <a:srgbClr val="2A2A2A"/>
                </a:solidFill>
                <a:effectLst/>
                <a:latin typeface="inherit"/>
              </a:rPr>
              <a:t>Asfour</a:t>
            </a:r>
            <a:r>
              <a:rPr lang="en-AU" sz="1200" b="0" i="0" u="none" strike="noStrike" dirty="0">
                <a:solidFill>
                  <a:srgbClr val="2A2A2A"/>
                </a:solidFill>
                <a:effectLst/>
                <a:latin typeface="inherit"/>
              </a:rPr>
              <a:t>,  Paul Farrant,  Gordon Hale, Susan Holmes,  Amy Johnson,  Victoria M L Jolliffe,  </a:t>
            </a:r>
            <a:r>
              <a:rPr lang="en-AU" sz="1200" b="1" i="0" u="none" strike="noStrike" dirty="0">
                <a:solidFill>
                  <a:srgbClr val="2A2A2A"/>
                </a:solidFill>
                <a:effectLst/>
                <a:latin typeface="inherit"/>
              </a:rPr>
              <a:t>Ahmed Kazmi</a:t>
            </a:r>
            <a:r>
              <a:rPr lang="en-AU" sz="1200" b="0" i="0" u="none" strike="noStrike" dirty="0">
                <a:solidFill>
                  <a:srgbClr val="2A2A2A"/>
                </a:solidFill>
                <a:effectLst/>
                <a:latin typeface="inherit"/>
              </a:rPr>
              <a:t>, Abby E Macbeth </a:t>
            </a:r>
            <a:r>
              <a:rPr lang="en-AU" sz="1200" b="0" i="0" u="none" strike="noStrike" dirty="0">
                <a:solidFill>
                  <a:srgbClr val="2A2A2A"/>
                </a:solidFill>
                <a:effectLst/>
                <a:latin typeface="inherit"/>
                <a:hlinkClick r:id="rId7"/>
              </a:rPr>
              <a:t>...</a:t>
            </a:r>
            <a:r>
              <a:rPr lang="en-AU" sz="1200" b="0" i="0" u="none" strike="noStrike" dirty="0">
                <a:solidFill>
                  <a:srgbClr val="006FB7"/>
                </a:solidFill>
                <a:effectLst/>
                <a:latin typeface="inherit"/>
                <a:hlinkClick r:id="rId7"/>
              </a:rPr>
              <a:t> Show more</a:t>
            </a:r>
            <a:endParaRPr lang="en-AU" sz="1200" b="0" i="0" u="none" strike="noStrike" dirty="0">
              <a:solidFill>
                <a:srgbClr val="2A2A2A"/>
              </a:solidFill>
              <a:effectLst/>
              <a:latin typeface="inherit"/>
            </a:endParaRPr>
          </a:p>
          <a:p>
            <a:pPr algn="l" fontAlgn="base"/>
            <a:r>
              <a:rPr lang="en-AU" sz="1200" b="0" i="1" u="none" strike="noStrike" dirty="0">
                <a:solidFill>
                  <a:srgbClr val="2A2A2A"/>
                </a:solidFill>
                <a:effectLst/>
                <a:latin typeface="inherit"/>
              </a:rPr>
              <a:t>British Journal of Dermatology</a:t>
            </a:r>
            <a:r>
              <a:rPr lang="en-AU" sz="1200" b="0" i="0" u="none" strike="noStrike" dirty="0">
                <a:solidFill>
                  <a:srgbClr val="2A2A2A"/>
                </a:solidFill>
                <a:effectLst/>
                <a:latin typeface="inherit"/>
              </a:rPr>
              <a:t>, ljae385, </a:t>
            </a:r>
            <a:r>
              <a:rPr lang="en-AU" sz="1200" b="0" i="0" u="none" strike="noStrike" dirty="0">
                <a:solidFill>
                  <a:srgbClr val="006FB7"/>
                </a:solidFill>
                <a:effectLst/>
                <a:latin typeface="inherit"/>
                <a:hlinkClick r:id="rId8"/>
              </a:rPr>
              <a:t>https://doi.org/10.1093/bjd/ljae385</a:t>
            </a:r>
            <a:endParaRPr lang="en-AU" sz="1200" b="0" i="0" u="none" strike="noStrike" dirty="0">
              <a:solidFill>
                <a:srgbClr val="2A2A2A"/>
              </a:solidFill>
              <a:effectLst/>
              <a:latin typeface="inherit"/>
            </a:endParaRPr>
          </a:p>
          <a:p>
            <a:pPr algn="l" fontAlgn="base"/>
            <a:r>
              <a:rPr lang="en-AU" sz="1200" b="1" i="0" u="none" strike="noStrike" dirty="0">
                <a:solidFill>
                  <a:srgbClr val="2A2A2A"/>
                </a:solidFill>
                <a:effectLst/>
                <a:latin typeface="inherit"/>
              </a:rPr>
              <a:t>Published:</a:t>
            </a:r>
          </a:p>
          <a:p>
            <a:pPr algn="l" fontAlgn="base"/>
            <a:r>
              <a:rPr lang="en-AU" sz="1200" b="0" i="0" u="none" strike="noStrike" dirty="0">
                <a:solidFill>
                  <a:srgbClr val="2A2A2A"/>
                </a:solidFill>
                <a:effectLst/>
                <a:latin typeface="inherit"/>
              </a:rPr>
              <a:t> 21 October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555E6D-C94D-5042-B8F9-33BAD237F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Always treat concomitant </a:t>
            </a:r>
            <a:r>
              <a:rPr lang="en-US" sz="5400" dirty="0" err="1"/>
              <a:t>seb</a:t>
            </a:r>
            <a:r>
              <a:rPr lang="en-US" sz="5400" dirty="0"/>
              <a:t> </a:t>
            </a:r>
            <a:r>
              <a:rPr lang="en-US" sz="5400" dirty="0" err="1"/>
              <a:t>derm</a:t>
            </a:r>
            <a:endParaRPr lang="en-US" sz="5400" dirty="0"/>
          </a:p>
        </p:txBody>
      </p:sp>
      <p:sp>
        <p:nvSpPr>
          <p:cNvPr id="112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Buy Nizoral Anti-Dandruff Shampoo 2% 100mL Online at Chemist Warehouse®">
            <a:extLst>
              <a:ext uri="{FF2B5EF4-FFF2-40B4-BE49-F238E27FC236}">
                <a16:creationId xmlns:a16="http://schemas.microsoft.com/office/drawing/2014/main" id="{00A9704B-900F-DC4E-A8BA-E1956E3F66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96" y="194408"/>
            <a:ext cx="6663592" cy="666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ichy Dercos Anti-Dandruff Treatment Shampoo for Sensitive Scalp 200 ml :  Amazon.com.au: Beauty">
            <a:extLst>
              <a:ext uri="{FF2B5EF4-FFF2-40B4-BE49-F238E27FC236}">
                <a16:creationId xmlns:a16="http://schemas.microsoft.com/office/drawing/2014/main" id="{F4278B46-B3D3-0F4B-A66F-44B6D78F9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06" y="269419"/>
            <a:ext cx="5439956" cy="652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Buy Selsun Gold Anti Dandruff Shampoo Treatment 375mL Online at Chemist  Warehouse®">
            <a:extLst>
              <a:ext uri="{FF2B5EF4-FFF2-40B4-BE49-F238E27FC236}">
                <a16:creationId xmlns:a16="http://schemas.microsoft.com/office/drawing/2014/main" id="{982985D7-946E-C049-B00B-1D494222E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152" y="194407"/>
            <a:ext cx="6394173" cy="63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edel Anti Dandruff Shampoo Foam 250mL | Woolworths">
            <a:extLst>
              <a:ext uri="{FF2B5EF4-FFF2-40B4-BE49-F238E27FC236}">
                <a16:creationId xmlns:a16="http://schemas.microsoft.com/office/drawing/2014/main" id="{16B8B8D8-ECB2-7D45-849F-028C99364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97" y="389213"/>
            <a:ext cx="6004560" cy="60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czema | BabyCenter">
            <a:extLst>
              <a:ext uri="{FF2B5EF4-FFF2-40B4-BE49-F238E27FC236}">
                <a16:creationId xmlns:a16="http://schemas.microsoft.com/office/drawing/2014/main" id="{0BE59570-4930-2A41-B7C4-14CCA2662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46" y="522106"/>
            <a:ext cx="4431183" cy="590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4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6D27E-903C-344E-AE46-011C839E3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344"/>
            <a:ext cx="10515600" cy="913448"/>
          </a:xfrm>
        </p:spPr>
        <p:txBody>
          <a:bodyPr/>
          <a:lstStyle/>
          <a:p>
            <a:r>
              <a:rPr lang="en-US" dirty="0"/>
              <a:t>‘Home’ treatments for hair loss</a:t>
            </a:r>
          </a:p>
        </p:txBody>
      </p:sp>
      <p:pic>
        <p:nvPicPr>
          <p:cNvPr id="2050" name="Picture 2" descr="Why Experts Say to Avoid DIY Microneedling for Hair Loss">
            <a:extLst>
              <a:ext uri="{FF2B5EF4-FFF2-40B4-BE49-F238E27FC236}">
                <a16:creationId xmlns:a16="http://schemas.microsoft.com/office/drawing/2014/main" id="{3A6615C1-786B-974D-8A1D-7F16D5A04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78" y="1033972"/>
            <a:ext cx="3792723" cy="25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llumiflow 272 Diodes, FDA Cleared Laser Cap, 5 Year Warranty, Thinning  Hair Loss Treatment for Men and Women. Red Light Stimulates Hair Follicles  for Thicker Hair. : Amazon.com.au: Beauty">
            <a:extLst>
              <a:ext uri="{FF2B5EF4-FFF2-40B4-BE49-F238E27FC236}">
                <a16:creationId xmlns:a16="http://schemas.microsoft.com/office/drawing/2014/main" id="{1A52318B-7E7A-A748-8645-0A151627D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9" y="3806961"/>
            <a:ext cx="3051039" cy="279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osemary Fast Hair Growth Loss Serum Essential Oil Anti Preventing Hair  Loose | eBay">
            <a:extLst>
              <a:ext uri="{FF2B5EF4-FFF2-40B4-BE49-F238E27FC236}">
                <a16:creationId xmlns:a16="http://schemas.microsoft.com/office/drawing/2014/main" id="{6EB24F68-315F-D844-BAAE-467DF70B3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429" y="3278986"/>
            <a:ext cx="3579014" cy="35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viscal HAIR GROWTH PROGRAM EXTRA STRENGTH DIETARY SUPPLEMENT 60 TABLETS |  eBay">
            <a:extLst>
              <a:ext uri="{FF2B5EF4-FFF2-40B4-BE49-F238E27FC236}">
                <a16:creationId xmlns:a16="http://schemas.microsoft.com/office/drawing/2014/main" id="{E4008291-5A0E-4842-B9C4-A17948F5A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29" y="1012116"/>
            <a:ext cx="2794845" cy="279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lpecin Caffeine Shampoo - 250ml : Amazon.com.au: Beauty">
            <a:extLst>
              <a:ext uri="{FF2B5EF4-FFF2-40B4-BE49-F238E27FC236}">
                <a16:creationId xmlns:a16="http://schemas.microsoft.com/office/drawing/2014/main" id="{318B721C-143C-9E4D-A885-60023C95C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25" y="216404"/>
            <a:ext cx="3300675" cy="33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erastase Densifique Cures Femme 30x6ml – shelley and co">
            <a:extLst>
              <a:ext uri="{FF2B5EF4-FFF2-40B4-BE49-F238E27FC236}">
                <a16:creationId xmlns:a16="http://schemas.microsoft.com/office/drawing/2014/main" id="{AEA46ECB-15BF-B24E-8B46-7BF29FFF3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748" y="3678863"/>
            <a:ext cx="3051039" cy="305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ercos Energising Aminexil Ampoules">
            <a:extLst>
              <a:ext uri="{FF2B5EF4-FFF2-40B4-BE49-F238E27FC236}">
                <a16:creationId xmlns:a16="http://schemas.microsoft.com/office/drawing/2014/main" id="{A2986373-438E-7A4B-9CD4-1C218E5D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34" y="4008811"/>
            <a:ext cx="2794845" cy="279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ichy Dercos Energising Stimulating Shampoo 400ml">
            <a:extLst>
              <a:ext uri="{FF2B5EF4-FFF2-40B4-BE49-F238E27FC236}">
                <a16:creationId xmlns:a16="http://schemas.microsoft.com/office/drawing/2014/main" id="{346C117E-D866-784D-824C-2EA8E1E2A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5" y="838314"/>
            <a:ext cx="2970028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49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A75407-E87A-4574-9F7F-0F83816CA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Pattern loss: Being Holistic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2960B-F779-4F9A-A0B8-0A4C3B8449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6305"/>
            <a:ext cx="5489448" cy="4911695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rgbClr val="FFFFFF"/>
                </a:solidFill>
              </a:rPr>
              <a:t>Consider screening for depression and anxiety</a:t>
            </a:r>
          </a:p>
          <a:p>
            <a:r>
              <a:rPr lang="en-GB" sz="2000" b="1" dirty="0">
                <a:solidFill>
                  <a:srgbClr val="FFFFFF"/>
                </a:solidFill>
              </a:rPr>
              <a:t>Consider screening for cardiovascular disease </a:t>
            </a:r>
          </a:p>
          <a:p>
            <a:r>
              <a:rPr lang="en-GB" sz="2000" b="1" dirty="0">
                <a:solidFill>
                  <a:srgbClr val="FFFFFF"/>
                </a:solidFill>
              </a:rPr>
              <a:t>Education and support</a:t>
            </a:r>
          </a:p>
          <a:p>
            <a:r>
              <a:rPr lang="en-GB" sz="2000" b="1" dirty="0">
                <a:solidFill>
                  <a:srgbClr val="FFFFFF"/>
                </a:solidFill>
              </a:rPr>
              <a:t>Avoid damaging hair treatments and products</a:t>
            </a:r>
          </a:p>
          <a:p>
            <a:r>
              <a:rPr lang="en-GB" sz="2000" b="1" dirty="0">
                <a:solidFill>
                  <a:srgbClr val="FFFFFF"/>
                </a:solidFill>
              </a:rPr>
              <a:t>Adequate diet</a:t>
            </a:r>
          </a:p>
          <a:p>
            <a:r>
              <a:rPr lang="en-GB" sz="2000" b="1" dirty="0">
                <a:solidFill>
                  <a:srgbClr val="FFFFFF"/>
                </a:solidFill>
              </a:rPr>
              <a:t>Review drug chart (retinoids, </a:t>
            </a:r>
            <a:r>
              <a:rPr lang="en-GB" sz="2000" b="1" dirty="0" err="1">
                <a:solidFill>
                  <a:srgbClr val="FFFFFF"/>
                </a:solidFill>
              </a:rPr>
              <a:t>cytotoxics</a:t>
            </a:r>
            <a:r>
              <a:rPr lang="en-GB" sz="2000" b="1" dirty="0">
                <a:solidFill>
                  <a:srgbClr val="FFFFFF"/>
                </a:solidFill>
              </a:rPr>
              <a:t>, anticoagulants, b-blockers, captopril, statins, colchicine, lithium, valproate)</a:t>
            </a:r>
          </a:p>
          <a:p>
            <a:r>
              <a:rPr lang="en-GB" sz="2000" b="1" dirty="0">
                <a:solidFill>
                  <a:srgbClr val="FFFFFF"/>
                </a:solidFill>
              </a:rPr>
              <a:t>Consider blood tests: iron, vit d, zinc, TFT (hormone studies if clinically relevant), </a:t>
            </a:r>
          </a:p>
          <a:p>
            <a:r>
              <a:rPr lang="en-GB" sz="2000" b="1" dirty="0">
                <a:solidFill>
                  <a:srgbClr val="FFFFFF"/>
                </a:solidFill>
              </a:rPr>
              <a:t>Treat coexisting scalp conditions: e.g. </a:t>
            </a:r>
            <a:r>
              <a:rPr lang="en-GB" sz="2000" b="1" dirty="0" err="1">
                <a:solidFill>
                  <a:srgbClr val="FFFFFF"/>
                </a:solidFill>
              </a:rPr>
              <a:t>seb</a:t>
            </a:r>
            <a:r>
              <a:rPr lang="en-GB" sz="2000" b="1" dirty="0">
                <a:solidFill>
                  <a:srgbClr val="FFFFFF"/>
                </a:solidFill>
              </a:rPr>
              <a:t> </a:t>
            </a:r>
            <a:r>
              <a:rPr lang="en-GB" sz="2000" b="1" dirty="0" err="1">
                <a:solidFill>
                  <a:srgbClr val="FFFFFF"/>
                </a:solidFill>
              </a:rPr>
              <a:t>derm</a:t>
            </a:r>
            <a:r>
              <a:rPr lang="en-GB" sz="2000" b="1" dirty="0">
                <a:solidFill>
                  <a:srgbClr val="FFFFFF"/>
                </a:solidFill>
              </a:rPr>
              <a:t>, psoriasis 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8B3F97-6FF5-5F4C-B542-17F9A5281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7238" y="1946305"/>
            <a:ext cx="5284762" cy="4104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Risk factors for psychiatric burden of MPHL: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FFFFFF"/>
                </a:solidFill>
              </a:rPr>
              <a:t>Extensive involvement 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FFFFFF"/>
                </a:solidFill>
              </a:rPr>
              <a:t>Younger age of onset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FFFFFF"/>
                </a:solidFill>
              </a:rPr>
              <a:t>Early onset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FFFFFF"/>
                </a:solidFill>
              </a:rPr>
              <a:t>Self described as ‘progressive’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FFFFFF"/>
                </a:solidFill>
              </a:rPr>
              <a:t>Single relationship status </a:t>
            </a:r>
          </a:p>
        </p:txBody>
      </p:sp>
    </p:spTree>
    <p:extLst>
      <p:ext uri="{BB962C8B-B14F-4D97-AF65-F5344CB8AC3E}">
        <p14:creationId xmlns:p14="http://schemas.microsoft.com/office/powerpoint/2010/main" val="3935505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46075-F991-BA49-A933-0273DB45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0"/>
            <a:ext cx="10515600" cy="995744"/>
          </a:xfrm>
        </p:spPr>
        <p:txBody>
          <a:bodyPr/>
          <a:lstStyle/>
          <a:p>
            <a:r>
              <a:rPr lang="en-US" dirty="0"/>
              <a:t>Topical Minoxidil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2192A-E90E-4047-A7DF-E7033C8C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1270064"/>
            <a:ext cx="6035040" cy="5167311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5% not lower</a:t>
            </a:r>
          </a:p>
          <a:p>
            <a:r>
              <a:rPr lang="en-US" sz="8000" dirty="0"/>
              <a:t>Liquid absorbs better but stings more</a:t>
            </a:r>
          </a:p>
          <a:p>
            <a:r>
              <a:rPr lang="en-US" sz="8000" dirty="0"/>
              <a:t>Foam stings less</a:t>
            </a:r>
          </a:p>
          <a:p>
            <a:r>
              <a:rPr lang="en-US" sz="8000" dirty="0"/>
              <a:t>Ideally twice a day</a:t>
            </a:r>
          </a:p>
          <a:p>
            <a:endParaRPr lang="en-US" sz="8000" dirty="0"/>
          </a:p>
          <a:p>
            <a:r>
              <a:rPr lang="en-US" sz="8000" dirty="0"/>
              <a:t>Explain how to apply</a:t>
            </a:r>
          </a:p>
          <a:p>
            <a:endParaRPr lang="en-US" sz="8000" dirty="0"/>
          </a:p>
          <a:p>
            <a:r>
              <a:rPr lang="en-US" sz="8000" dirty="0"/>
              <a:t>Consent:</a:t>
            </a:r>
          </a:p>
          <a:p>
            <a:pPr lvl="1"/>
            <a:r>
              <a:rPr lang="en-US" sz="8000" dirty="0"/>
              <a:t>Irritation</a:t>
            </a:r>
          </a:p>
          <a:p>
            <a:pPr lvl="1"/>
            <a:r>
              <a:rPr lang="en-US" sz="8000" dirty="0"/>
              <a:t>Slow</a:t>
            </a:r>
          </a:p>
          <a:p>
            <a:pPr lvl="1"/>
            <a:r>
              <a:rPr lang="en-US" sz="8000" dirty="0"/>
              <a:t>Initial shed</a:t>
            </a:r>
          </a:p>
          <a:p>
            <a:pPr lvl="1"/>
            <a:r>
              <a:rPr lang="en-US" sz="8000" dirty="0"/>
              <a:t>Systemic side effects</a:t>
            </a:r>
          </a:p>
          <a:p>
            <a:pPr lvl="1"/>
            <a:r>
              <a:rPr lang="en-US" sz="8000" dirty="0"/>
              <a:t>No legacy affect  </a:t>
            </a:r>
          </a:p>
          <a:p>
            <a:endParaRPr lang="en-US" sz="8000" dirty="0"/>
          </a:p>
          <a:p>
            <a:r>
              <a:rPr lang="en-US" sz="8000" dirty="0"/>
              <a:t>Can be compounded with extras/less</a:t>
            </a:r>
          </a:p>
          <a:p>
            <a:endParaRPr lang="en-US" sz="8000" dirty="0"/>
          </a:p>
          <a:p>
            <a:r>
              <a:rPr lang="en-US" sz="8000" dirty="0"/>
              <a:t>Oral always an option </a:t>
            </a:r>
          </a:p>
          <a:p>
            <a:endParaRPr lang="en-US" dirty="0"/>
          </a:p>
        </p:txBody>
      </p:sp>
      <p:pic>
        <p:nvPicPr>
          <p:cNvPr id="23554" name="Picture 2" descr="Buy Regaine Men's Extra Strength Minoxidil Hair Regrowth Treatment 60mL  Online at Chemist Warehouse®">
            <a:extLst>
              <a:ext uri="{FF2B5EF4-FFF2-40B4-BE49-F238E27FC236}">
                <a16:creationId xmlns:a16="http://schemas.microsoft.com/office/drawing/2014/main" id="{36DB2CDF-DCD4-A446-B659-DA2D471DE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744" y="0"/>
            <a:ext cx="5096256" cy="50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Kirkland Minoxidil 5% Foam Men Hair Regrowth Treatment 2 Months REAL 1-2026  | eBay">
            <a:extLst>
              <a:ext uri="{FF2B5EF4-FFF2-40B4-BE49-F238E27FC236}">
                <a16:creationId xmlns:a16="http://schemas.microsoft.com/office/drawing/2014/main" id="{54803E74-A1D4-DB43-8556-8B5342E47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30" y="3090672"/>
            <a:ext cx="3170835" cy="37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327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24A13-5D2B-2548-B915-93360AEE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5 Step Approach to Pattern Hair Loss 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2F0AE2F1-14CB-48F9-A515-555432A39A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46027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8109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A0AB-2F5D-CF4D-B8E5-B1FCADB56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9651"/>
          </a:xfrm>
        </p:spPr>
        <p:txBody>
          <a:bodyPr/>
          <a:lstStyle/>
          <a:p>
            <a:r>
              <a:rPr lang="en-US" dirty="0"/>
              <a:t>Few things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5CAB3-4334-D740-9C10-2F2BC3528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9652"/>
            <a:ext cx="10515600" cy="584834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300" dirty="0"/>
              <a:t>Interested in a </a:t>
            </a:r>
            <a:r>
              <a:rPr lang="en-US" sz="3300" b="1" dirty="0"/>
              <a:t>hair loss </a:t>
            </a:r>
            <a:r>
              <a:rPr lang="en-US" sz="3300" dirty="0"/>
              <a:t>course with </a:t>
            </a:r>
            <a:r>
              <a:rPr lang="en-US" sz="3300" dirty="0" err="1"/>
              <a:t>HealthCert</a:t>
            </a:r>
            <a:r>
              <a:rPr lang="en-US" sz="3300" dirty="0"/>
              <a:t>?</a:t>
            </a:r>
          </a:p>
          <a:p>
            <a:pPr marL="0" indent="0">
              <a:buNone/>
            </a:pPr>
            <a:r>
              <a:rPr lang="en-US" sz="3300" dirty="0"/>
              <a:t>	*Let us know if so</a:t>
            </a:r>
          </a:p>
          <a:p>
            <a:pPr marL="0" indent="0">
              <a:buNone/>
            </a:pPr>
            <a:r>
              <a:rPr lang="en-US" sz="3300" dirty="0"/>
              <a:t>	*Let us know what sort if topics you want/skills you want to learn</a:t>
            </a:r>
          </a:p>
          <a:p>
            <a:pPr marL="0" indent="0">
              <a:buNone/>
            </a:pPr>
            <a:r>
              <a:rPr lang="en-US" sz="3300" dirty="0"/>
              <a:t>	*What sort of teaching style you want</a:t>
            </a:r>
          </a:p>
          <a:p>
            <a:pPr marL="0" indent="0">
              <a:buNone/>
            </a:pPr>
            <a:r>
              <a:rPr lang="en-US" sz="3300" dirty="0"/>
              <a:t>	*Who you want to do the teaching</a:t>
            </a:r>
          </a:p>
          <a:p>
            <a:pPr marL="0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en-US" sz="3300" dirty="0"/>
              <a:t>Any other </a:t>
            </a:r>
            <a:r>
              <a:rPr lang="en-US" sz="3300" b="1" dirty="0"/>
              <a:t>dermatology</a:t>
            </a:r>
            <a:r>
              <a:rPr lang="en-US" sz="3300" dirty="0"/>
              <a:t> topics you would like </a:t>
            </a:r>
            <a:r>
              <a:rPr lang="en-US" sz="3300" dirty="0" err="1"/>
              <a:t>HealthCert</a:t>
            </a:r>
            <a:r>
              <a:rPr lang="en-US" sz="3300" dirty="0"/>
              <a:t> to cover?</a:t>
            </a:r>
          </a:p>
          <a:p>
            <a:pPr marL="0" indent="0">
              <a:buNone/>
            </a:pPr>
            <a:r>
              <a:rPr lang="en-US" sz="3300" dirty="0"/>
              <a:t>	*Genital dermatoses</a:t>
            </a:r>
          </a:p>
          <a:p>
            <a:pPr marL="0" indent="0">
              <a:buNone/>
            </a:pPr>
            <a:r>
              <a:rPr lang="en-US" sz="3300" dirty="0"/>
              <a:t>	*AD and Allergies</a:t>
            </a:r>
          </a:p>
          <a:p>
            <a:pPr marL="0" indent="0">
              <a:buNone/>
            </a:pPr>
            <a:r>
              <a:rPr lang="en-US" sz="3300" dirty="0"/>
              <a:t>	*Transgender medicine</a:t>
            </a:r>
          </a:p>
          <a:p>
            <a:pPr marL="0" indent="0">
              <a:buNone/>
            </a:pPr>
            <a:r>
              <a:rPr lang="en-US" sz="3300" dirty="0"/>
              <a:t>	*Mastering topicals</a:t>
            </a:r>
          </a:p>
          <a:p>
            <a:pPr marL="0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en-US" sz="3300" dirty="0"/>
              <a:t>Would you like to collaborate with me?</a:t>
            </a:r>
          </a:p>
          <a:p>
            <a:pPr marL="0" indent="0">
              <a:buNone/>
            </a:pPr>
            <a:r>
              <a:rPr lang="en-US" sz="3300" dirty="0"/>
              <a:t>	*research</a:t>
            </a:r>
          </a:p>
          <a:p>
            <a:pPr marL="0" indent="0">
              <a:buNone/>
            </a:pPr>
            <a:r>
              <a:rPr lang="en-US" sz="3300" dirty="0"/>
              <a:t>	*Work</a:t>
            </a:r>
          </a:p>
          <a:p>
            <a:pPr marL="0" indent="0">
              <a:buNone/>
            </a:pPr>
            <a:r>
              <a:rPr lang="en-US" sz="3300" dirty="0"/>
              <a:t>	*Come see a show or lecture</a:t>
            </a:r>
          </a:p>
          <a:p>
            <a:pPr marL="0" indent="0">
              <a:buNone/>
            </a:pPr>
            <a:endParaRPr lang="en-US" sz="3300" dirty="0"/>
          </a:p>
          <a:p>
            <a:r>
              <a:rPr lang="en-US" sz="3300" dirty="0"/>
              <a:t>Keep in touch: @</a:t>
            </a:r>
            <a:r>
              <a:rPr lang="en-US" sz="3300" dirty="0" err="1"/>
              <a:t>drahmedkazmi</a:t>
            </a:r>
            <a:r>
              <a:rPr lang="en-US" sz="3300" dirty="0"/>
              <a:t> </a:t>
            </a:r>
          </a:p>
          <a:p>
            <a:r>
              <a:rPr lang="en-US" sz="3300" dirty="0">
                <a:hlinkClick r:id="rId2"/>
              </a:rPr>
              <a:t>office@fairfielddermatology.com</a:t>
            </a:r>
            <a:r>
              <a:rPr lang="en-US" sz="33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E0F4166E-8A89-664F-A11B-577C8F5523D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38" r="50548" b="5"/>
          <a:stretch/>
        </p:blipFill>
        <p:spPr bwMode="auto">
          <a:xfrm>
            <a:off x="7753590" y="4508939"/>
            <a:ext cx="4230830" cy="2219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HealthCert Education for Medical Professionals">
            <a:extLst>
              <a:ext uri="{FF2B5EF4-FFF2-40B4-BE49-F238E27FC236}">
                <a16:creationId xmlns:a16="http://schemas.microsoft.com/office/drawing/2014/main" id="{1DE0F8B2-59A9-9F4D-8C1C-CA3D45080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590" y="18306"/>
            <a:ext cx="3915520" cy="391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5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AF7B6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6282CB-DFA8-4C94-918D-F08E8E1E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What I can do in 60 minutes…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B06AA-FE6C-4D62-B2AB-14021D0A1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54" r="1" b="2965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14840-F340-4E7C-B542-02C626B77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1002818"/>
            <a:ext cx="4281890" cy="4852362"/>
          </a:xfrm>
        </p:spPr>
        <p:txBody>
          <a:bodyPr anchor="ctr">
            <a:normAutofit/>
          </a:bodyPr>
          <a:lstStyle/>
          <a:p>
            <a:r>
              <a:rPr lang="en-GB" sz="2400" dirty="0">
                <a:solidFill>
                  <a:srgbClr val="FFFFFF"/>
                </a:solidFill>
              </a:rPr>
              <a:t>Feel you have a </a:t>
            </a:r>
            <a:r>
              <a:rPr lang="en-GB" sz="2400" b="1" dirty="0">
                <a:solidFill>
                  <a:srgbClr val="FFFFFF"/>
                </a:solidFill>
              </a:rPr>
              <a:t>methodical approach </a:t>
            </a:r>
            <a:r>
              <a:rPr lang="en-GB" sz="2400" dirty="0">
                <a:solidFill>
                  <a:srgbClr val="FFFFFF"/>
                </a:solidFill>
              </a:rPr>
              <a:t>to approaching a hair loss consult </a:t>
            </a:r>
          </a:p>
          <a:p>
            <a:endParaRPr lang="en-GB" sz="2400" dirty="0">
              <a:solidFill>
                <a:srgbClr val="FFFFFF"/>
              </a:solidFill>
            </a:endParaRPr>
          </a:p>
          <a:p>
            <a:r>
              <a:rPr lang="en-GB" sz="2400" dirty="0">
                <a:solidFill>
                  <a:srgbClr val="FFFFFF"/>
                </a:solidFill>
              </a:rPr>
              <a:t>Feel you can better </a:t>
            </a:r>
            <a:r>
              <a:rPr lang="en-GB" sz="2400" b="1" dirty="0">
                <a:solidFill>
                  <a:srgbClr val="FFFFFF"/>
                </a:solidFill>
              </a:rPr>
              <a:t>diagnose</a:t>
            </a:r>
            <a:r>
              <a:rPr lang="en-GB" sz="2400" dirty="0">
                <a:solidFill>
                  <a:srgbClr val="FFFFFF"/>
                </a:solidFill>
              </a:rPr>
              <a:t> the common causes of hair loss </a:t>
            </a:r>
          </a:p>
          <a:p>
            <a:endParaRPr lang="en-GB" sz="2400" dirty="0">
              <a:solidFill>
                <a:srgbClr val="FFFFFF"/>
              </a:solidFill>
            </a:endParaRPr>
          </a:p>
          <a:p>
            <a:r>
              <a:rPr lang="en-GB" sz="2400" dirty="0">
                <a:solidFill>
                  <a:srgbClr val="FFFFFF"/>
                </a:solidFill>
              </a:rPr>
              <a:t>Feel you are better able to </a:t>
            </a:r>
            <a:r>
              <a:rPr lang="en-GB" sz="2400" b="1" dirty="0">
                <a:solidFill>
                  <a:srgbClr val="FFFFFF"/>
                </a:solidFill>
              </a:rPr>
              <a:t>manage</a:t>
            </a:r>
            <a:r>
              <a:rPr lang="en-GB" sz="2400" dirty="0">
                <a:solidFill>
                  <a:srgbClr val="FFFFFF"/>
                </a:solidFill>
              </a:rPr>
              <a:t> some of the common causes for hair loss </a:t>
            </a:r>
          </a:p>
          <a:p>
            <a:endParaRPr lang="en-GB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48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93065-FD20-9949-8150-8B0C97A46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7808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/>
              <a:t>A couple hair facts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0A7A4-2C37-E240-8994-02236A722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02940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Average human has about 5 000 000 hair follicles</a:t>
            </a:r>
          </a:p>
          <a:p>
            <a:r>
              <a:rPr lang="en-US" sz="2200" dirty="0"/>
              <a:t>Everywhere but palms/soles/mucosal sites</a:t>
            </a:r>
          </a:p>
          <a:p>
            <a:r>
              <a:rPr lang="en-US" sz="2200" dirty="0"/>
              <a:t>Same for men and women</a:t>
            </a:r>
          </a:p>
          <a:p>
            <a:endParaRPr lang="en-US" sz="2200" dirty="0"/>
          </a:p>
          <a:p>
            <a:r>
              <a:rPr lang="en-US" sz="2200" dirty="0"/>
              <a:t>Average scalp has about 100 000 follicles (not strand count)</a:t>
            </a:r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0B66F6E-9056-0144-A454-B22799D38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512" y="2598566"/>
            <a:ext cx="8476488" cy="4259434"/>
          </a:xfrm>
          <a:prstGeom prst="rect">
            <a:avLst/>
          </a:prstGeom>
        </p:spPr>
      </p:pic>
      <p:pic>
        <p:nvPicPr>
          <p:cNvPr id="7172" name="Picture 4" descr="Understanding different hair types">
            <a:extLst>
              <a:ext uri="{FF2B5EF4-FFF2-40B4-BE49-F238E27FC236}">
                <a16:creationId xmlns:a16="http://schemas.microsoft.com/office/drawing/2014/main" id="{D2B8954D-188A-2044-BB56-5B35490E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536" y="114061"/>
            <a:ext cx="9894742" cy="316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5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30 People With A Tragic Haircut As Shared By This Online Community |  DeMilked">
            <a:extLst>
              <a:ext uri="{FF2B5EF4-FFF2-40B4-BE49-F238E27FC236}">
                <a16:creationId xmlns:a16="http://schemas.microsoft.com/office/drawing/2014/main" id="{5A1D4E54-17B3-024B-AF30-F5C301692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C3FF12-A562-8C49-946C-B053C849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180765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B33901-2FEE-4C60-B0FA-2F5884D4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Hair cycle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0588D6-7A8F-4843-8B9B-8C1FFDA8E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633" y="1629662"/>
            <a:ext cx="7743825" cy="4116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18122-B7DB-46B7-8BA9-F76F40CEF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680" y="1467773"/>
            <a:ext cx="3610091" cy="4960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A7A4A1-1DC7-4235-9E63-D593F7342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747" y="1391494"/>
            <a:ext cx="4805700" cy="5002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5D2587-8E45-49F9-B574-F63849BF96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17" y="1527224"/>
            <a:ext cx="7144629" cy="4200260"/>
          </a:xfrm>
          <a:prstGeom prst="rect">
            <a:avLst/>
          </a:prstGeom>
        </p:spPr>
      </p:pic>
      <p:pic>
        <p:nvPicPr>
          <p:cNvPr id="1026" name="Picture 2" descr="Examining Hair Samples: Anagen vs Telogen Hairs — Donovan Hair Clinic">
            <a:extLst>
              <a:ext uri="{FF2B5EF4-FFF2-40B4-BE49-F238E27FC236}">
                <a16:creationId xmlns:a16="http://schemas.microsoft.com/office/drawing/2014/main" id="{4783AF35-E9F4-BA4D-8048-E0B361605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32" y="51973"/>
            <a:ext cx="8514219" cy="630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37BA7B-B24F-3740-A78C-59E4A192ED5E}"/>
              </a:ext>
            </a:extLst>
          </p:cNvPr>
          <p:cNvSpPr/>
          <p:nvPr/>
        </p:nvSpPr>
        <p:spPr>
          <a:xfrm>
            <a:off x="247238" y="5641294"/>
            <a:ext cx="12506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85%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1A63F3-C839-B741-9DC5-7DBCFD194126}"/>
              </a:ext>
            </a:extLst>
          </p:cNvPr>
          <p:cNvSpPr/>
          <p:nvPr/>
        </p:nvSpPr>
        <p:spPr>
          <a:xfrm>
            <a:off x="2458042" y="5693951"/>
            <a:ext cx="8739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521A18-23CF-B741-BCAB-2FFF3629DD48}"/>
              </a:ext>
            </a:extLst>
          </p:cNvPr>
          <p:cNvSpPr/>
          <p:nvPr/>
        </p:nvSpPr>
        <p:spPr>
          <a:xfrm>
            <a:off x="3966221" y="5685905"/>
            <a:ext cx="17915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10-15%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CE0FB5-EE37-9F4B-847B-DE9228808636}"/>
              </a:ext>
            </a:extLst>
          </p:cNvPr>
          <p:cNvSpPr/>
          <p:nvPr/>
        </p:nvSpPr>
        <p:spPr>
          <a:xfrm>
            <a:off x="-46187" y="6316670"/>
            <a:ext cx="118136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NB: Anagen varies greatly on different body parts, at different ages etc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5A9119D-3D0A-1045-B788-78C4B4D376BC}"/>
              </a:ext>
            </a:extLst>
          </p:cNvPr>
          <p:cNvSpPr/>
          <p:nvPr/>
        </p:nvSpPr>
        <p:spPr>
          <a:xfrm>
            <a:off x="5340096" y="1847088"/>
            <a:ext cx="1954950" cy="650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25B429-3257-7940-B521-AF607C40DD16}"/>
              </a:ext>
            </a:extLst>
          </p:cNvPr>
          <p:cNvSpPr/>
          <p:nvPr/>
        </p:nvSpPr>
        <p:spPr>
          <a:xfrm>
            <a:off x="5757753" y="4659061"/>
            <a:ext cx="1954950" cy="650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1C08B-8A6B-C34D-9A1D-EDA0BFD2435D}"/>
              </a:ext>
            </a:extLst>
          </p:cNvPr>
          <p:cNvSpPr/>
          <p:nvPr/>
        </p:nvSpPr>
        <p:spPr>
          <a:xfrm>
            <a:off x="-351129" y="1534028"/>
            <a:ext cx="280917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3200" b="1" cap="none" spc="0" dirty="0">
                <a:ln/>
                <a:solidFill>
                  <a:schemeClr val="accent4"/>
                </a:solidFill>
                <a:effectLst/>
              </a:rPr>
              <a:t>Telogen effluvium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E8967F-61FB-B34B-B28B-E67E87E531B1}"/>
              </a:ext>
            </a:extLst>
          </p:cNvPr>
          <p:cNvSpPr/>
          <p:nvPr/>
        </p:nvSpPr>
        <p:spPr>
          <a:xfrm>
            <a:off x="9813912" y="1629662"/>
            <a:ext cx="280917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3200" b="1" dirty="0">
                <a:ln/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Ana</a:t>
            </a:r>
            <a:r>
              <a:rPr lang="en-GB" sz="32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</a:rPr>
              <a:t>gen effluvium</a:t>
            </a:r>
          </a:p>
        </p:txBody>
      </p:sp>
    </p:spTree>
    <p:extLst>
      <p:ext uri="{BB962C8B-B14F-4D97-AF65-F5344CB8AC3E}">
        <p14:creationId xmlns:p14="http://schemas.microsoft.com/office/powerpoint/2010/main" val="21393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1" grpId="0"/>
      <p:bldP spid="12" grpId="0" animBg="1"/>
      <p:bldP spid="12" grpId="1" animBg="1"/>
      <p:bldP spid="14" grpId="0" animBg="1"/>
      <p:bldP spid="14" grpId="1" animBg="1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588E92-0110-3748-A01D-F0378938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Can you think of any causes of hair loss?</a:t>
            </a:r>
          </a:p>
        </p:txBody>
      </p:sp>
      <p:pic>
        <p:nvPicPr>
          <p:cNvPr id="2050" name="Picture 2" descr="10,183 Hair Loss Illustrations &amp; Clip Art - iStock">
            <a:extLst>
              <a:ext uri="{FF2B5EF4-FFF2-40B4-BE49-F238E27FC236}">
                <a16:creationId xmlns:a16="http://schemas.microsoft.com/office/drawing/2014/main" id="{479F6AFD-476C-7347-8ECA-D4EBE59FB4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5454" y="902305"/>
            <a:ext cx="6356465" cy="505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847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5756E-5EB0-4C6D-941E-79B480C6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Nonscarring Alopecia vs Scarring Alopecia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B2CCFCF-E942-4A94-8466-F67271AFEA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1748740"/>
              </p:ext>
            </p:extLst>
          </p:nvPr>
        </p:nvGraphicFramePr>
        <p:xfrm>
          <a:off x="164593" y="1500238"/>
          <a:ext cx="11858302" cy="4936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6040">
                  <a:extLst>
                    <a:ext uri="{9D8B030D-6E8A-4147-A177-3AD203B41FA5}">
                      <a16:colId xmlns:a16="http://schemas.microsoft.com/office/drawing/2014/main" val="299642164"/>
                    </a:ext>
                  </a:extLst>
                </a:gridCol>
                <a:gridCol w="5782262">
                  <a:extLst>
                    <a:ext uri="{9D8B030D-6E8A-4147-A177-3AD203B41FA5}">
                      <a16:colId xmlns:a16="http://schemas.microsoft.com/office/drawing/2014/main" val="3728053330"/>
                    </a:ext>
                  </a:extLst>
                </a:gridCol>
              </a:tblGrid>
              <a:tr h="450776">
                <a:tc>
                  <a:txBody>
                    <a:bodyPr/>
                    <a:lstStyle/>
                    <a:p>
                      <a:r>
                        <a:rPr lang="en-GB" sz="2000" dirty="0"/>
                        <a:t>Scarring (aka cicatricial)</a:t>
                      </a:r>
                    </a:p>
                  </a:txBody>
                  <a:tcPr marL="102449" marR="102449" marT="51225" marB="5122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Nonscarring</a:t>
                      </a:r>
                    </a:p>
                  </a:txBody>
                  <a:tcPr marL="102449" marR="102449" marT="51225" marB="51225"/>
                </a:tc>
                <a:extLst>
                  <a:ext uri="{0D108BD9-81ED-4DB2-BD59-A6C34878D82A}">
                    <a16:rowId xmlns:a16="http://schemas.microsoft.com/office/drawing/2014/main" val="3318419016"/>
                  </a:ext>
                </a:extLst>
              </a:tr>
              <a:tr h="450776">
                <a:tc>
                  <a:txBody>
                    <a:bodyPr/>
                    <a:lstStyle/>
                    <a:p>
                      <a:r>
                        <a:rPr lang="en-GB" sz="2000" dirty="0"/>
                        <a:t>Loss of hair follicle (and sebaceous gland)</a:t>
                      </a:r>
                    </a:p>
                  </a:txBody>
                  <a:tcPr marL="102449" marR="102449" marT="51225" marB="51225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Hair follicle present (and sebaceous gland)</a:t>
                      </a:r>
                    </a:p>
                  </a:txBody>
                  <a:tcPr marL="102449" marR="102449" marT="51225" marB="51225"/>
                </a:tc>
                <a:extLst>
                  <a:ext uri="{0D108BD9-81ED-4DB2-BD59-A6C34878D82A}">
                    <a16:rowId xmlns:a16="http://schemas.microsoft.com/office/drawing/2014/main" val="803177939"/>
                  </a:ext>
                </a:extLst>
              </a:tr>
              <a:tr h="450776">
                <a:tc>
                  <a:txBody>
                    <a:bodyPr/>
                    <a:lstStyle/>
                    <a:p>
                      <a:r>
                        <a:rPr lang="en-GB" sz="2000" dirty="0"/>
                        <a:t>No potential for regrowth</a:t>
                      </a:r>
                    </a:p>
                  </a:txBody>
                  <a:tcPr marL="102449" marR="102449" marT="51225" marB="51225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Usually potential for regrowth</a:t>
                      </a:r>
                    </a:p>
                  </a:txBody>
                  <a:tcPr marL="102449" marR="102449" marT="51225" marB="51225"/>
                </a:tc>
                <a:extLst>
                  <a:ext uri="{0D108BD9-81ED-4DB2-BD59-A6C34878D82A}">
                    <a16:rowId xmlns:a16="http://schemas.microsoft.com/office/drawing/2014/main" val="3821630893"/>
                  </a:ext>
                </a:extLst>
              </a:tr>
              <a:tr h="450776">
                <a:tc>
                  <a:txBody>
                    <a:bodyPr/>
                    <a:lstStyle/>
                    <a:p>
                      <a:r>
                        <a:rPr lang="en-GB" sz="2000" dirty="0"/>
                        <a:t>Deposition of scar tissue</a:t>
                      </a:r>
                    </a:p>
                  </a:txBody>
                  <a:tcPr marL="102449" marR="102449" marT="51225" marB="5122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No scar tissue</a:t>
                      </a:r>
                    </a:p>
                  </a:txBody>
                  <a:tcPr marL="102449" marR="102449" marT="51225" marB="51225"/>
                </a:tc>
                <a:extLst>
                  <a:ext uri="{0D108BD9-81ED-4DB2-BD59-A6C34878D82A}">
                    <a16:rowId xmlns:a16="http://schemas.microsoft.com/office/drawing/2014/main" val="3990695071"/>
                  </a:ext>
                </a:extLst>
              </a:tr>
              <a:tr h="758124">
                <a:tc>
                  <a:txBody>
                    <a:bodyPr/>
                    <a:lstStyle/>
                    <a:p>
                      <a:r>
                        <a:rPr lang="en-GB" sz="2000"/>
                        <a:t>Usually epidermal changes: scale, erythema, dyspigmentation</a:t>
                      </a:r>
                    </a:p>
                  </a:txBody>
                  <a:tcPr marL="102449" marR="102449" marT="51225" marB="5122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Usually normal looking scalp</a:t>
                      </a:r>
                    </a:p>
                  </a:txBody>
                  <a:tcPr marL="102449" marR="102449" marT="51225" marB="51225"/>
                </a:tc>
                <a:extLst>
                  <a:ext uri="{0D108BD9-81ED-4DB2-BD59-A6C34878D82A}">
                    <a16:rowId xmlns:a16="http://schemas.microsoft.com/office/drawing/2014/main" val="1321756697"/>
                  </a:ext>
                </a:extLst>
              </a:tr>
              <a:tr h="450776">
                <a:tc>
                  <a:txBody>
                    <a:bodyPr/>
                    <a:lstStyle/>
                    <a:p>
                      <a:r>
                        <a:rPr lang="en-GB" sz="2000"/>
                        <a:t>Usually symptomatic- burning, itching, tender</a:t>
                      </a:r>
                    </a:p>
                  </a:txBody>
                  <a:tcPr marL="102449" marR="102449" marT="51225" marB="5122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Usually asymptomatic </a:t>
                      </a:r>
                    </a:p>
                  </a:txBody>
                  <a:tcPr marL="102449" marR="102449" marT="51225" marB="51225"/>
                </a:tc>
                <a:extLst>
                  <a:ext uri="{0D108BD9-81ED-4DB2-BD59-A6C34878D82A}">
                    <a16:rowId xmlns:a16="http://schemas.microsoft.com/office/drawing/2014/main" val="2813468241"/>
                  </a:ext>
                </a:extLst>
              </a:tr>
              <a:tr h="450776">
                <a:tc>
                  <a:txBody>
                    <a:bodyPr/>
                    <a:lstStyle/>
                    <a:p>
                      <a:r>
                        <a:rPr lang="en-GB" sz="2000" dirty="0"/>
                        <a:t>Rare</a:t>
                      </a:r>
                    </a:p>
                  </a:txBody>
                  <a:tcPr marL="102449" marR="102449" marT="51225" marB="5122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Common</a:t>
                      </a:r>
                    </a:p>
                  </a:txBody>
                  <a:tcPr marL="102449" marR="102449" marT="51225" marB="51225"/>
                </a:tc>
                <a:extLst>
                  <a:ext uri="{0D108BD9-81ED-4DB2-BD59-A6C34878D82A}">
                    <a16:rowId xmlns:a16="http://schemas.microsoft.com/office/drawing/2014/main" val="3218996737"/>
                  </a:ext>
                </a:extLst>
              </a:tr>
              <a:tr h="450776">
                <a:tc>
                  <a:txBody>
                    <a:bodyPr/>
                    <a:lstStyle/>
                    <a:p>
                      <a:r>
                        <a:rPr lang="en-GB" sz="1800" dirty="0"/>
                        <a:t>Examples: LPP, FFA, DLE, CCCA, Dissecting cellulitis, De </a:t>
                      </a:r>
                      <a:r>
                        <a:rPr lang="en-GB" sz="1800" dirty="0" err="1"/>
                        <a:t>Calvans</a:t>
                      </a:r>
                      <a:r>
                        <a:rPr lang="en-GB" sz="1800" dirty="0"/>
                        <a:t>, acne </a:t>
                      </a:r>
                      <a:r>
                        <a:rPr lang="en-GB" sz="1800" dirty="0" err="1"/>
                        <a:t>keloidis</a:t>
                      </a:r>
                      <a:r>
                        <a:rPr lang="en-GB" sz="1800" dirty="0"/>
                        <a:t> nuchae, erosive pustular dermatosis, Pseudopelade of Brocq, alopecia </a:t>
                      </a:r>
                      <a:r>
                        <a:rPr lang="en-GB" sz="1800" dirty="0" err="1"/>
                        <a:t>mucinosa</a:t>
                      </a:r>
                      <a:r>
                        <a:rPr lang="en-GB" sz="1800" dirty="0"/>
                        <a:t>, acne </a:t>
                      </a:r>
                      <a:r>
                        <a:rPr lang="en-GB" sz="1800" dirty="0" err="1"/>
                        <a:t>necrotica</a:t>
                      </a:r>
                      <a:r>
                        <a:rPr lang="en-GB" sz="1800" dirty="0"/>
                        <a:t>, keratosis follicularis spinulosa </a:t>
                      </a:r>
                      <a:r>
                        <a:rPr lang="en-GB" sz="1800" dirty="0" err="1"/>
                        <a:t>decalvans</a:t>
                      </a:r>
                      <a:r>
                        <a:rPr lang="en-GB" sz="1800" dirty="0"/>
                        <a:t>, Traction (late), Tinea capitis*, trichotillomania (late), secondary cicatricial alopecia</a:t>
                      </a:r>
                    </a:p>
                  </a:txBody>
                  <a:tcPr marL="102449" marR="102449" marT="51225" marB="51225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Examples: Androgenetic alopecia (pattern hair loss), Telogen Effluvium, AA, Anagen effluvium, Traction (Early), tinea capitis*, trichotillomania (early), secondary non-cicatricial </a:t>
                      </a:r>
                      <a:r>
                        <a:rPr lang="en-GB" sz="2000" dirty="0" err="1"/>
                        <a:t>alopecias</a:t>
                      </a:r>
                      <a:r>
                        <a:rPr lang="en-GB" sz="2000" dirty="0"/>
                        <a:t> (e.g. syphilis, SLE)</a:t>
                      </a:r>
                    </a:p>
                  </a:txBody>
                  <a:tcPr marL="102449" marR="102449" marT="51225" marB="51225"/>
                </a:tc>
                <a:extLst>
                  <a:ext uri="{0D108BD9-81ED-4DB2-BD59-A6C34878D82A}">
                    <a16:rowId xmlns:a16="http://schemas.microsoft.com/office/drawing/2014/main" val="3357500406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FCF26C4-46F0-DC43-8510-FF9C097E9DBD}"/>
              </a:ext>
            </a:extLst>
          </p:cNvPr>
          <p:cNvSpPr/>
          <p:nvPr/>
        </p:nvSpPr>
        <p:spPr>
          <a:xfrm>
            <a:off x="172034" y="2002582"/>
            <a:ext cx="11850861" cy="341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0923AC-4101-6F4B-B50A-AE483ED9D8F7}"/>
              </a:ext>
            </a:extLst>
          </p:cNvPr>
          <p:cNvSpPr/>
          <p:nvPr/>
        </p:nvSpPr>
        <p:spPr>
          <a:xfrm>
            <a:off x="176546" y="2416431"/>
            <a:ext cx="11850861" cy="3359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1DB92E3-A025-1A41-8E51-6AF9E8E0E4B5}"/>
              </a:ext>
            </a:extLst>
          </p:cNvPr>
          <p:cNvSpPr/>
          <p:nvPr/>
        </p:nvSpPr>
        <p:spPr>
          <a:xfrm>
            <a:off x="172034" y="2844978"/>
            <a:ext cx="11850861" cy="3359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02C1E88-624A-AF41-9628-465960BD6629}"/>
              </a:ext>
            </a:extLst>
          </p:cNvPr>
          <p:cNvSpPr/>
          <p:nvPr/>
        </p:nvSpPr>
        <p:spPr>
          <a:xfrm>
            <a:off x="160080" y="3295037"/>
            <a:ext cx="11850861" cy="6352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FA32BC1-8ED9-E647-9916-F1FE6DF76453}"/>
              </a:ext>
            </a:extLst>
          </p:cNvPr>
          <p:cNvSpPr/>
          <p:nvPr/>
        </p:nvSpPr>
        <p:spPr>
          <a:xfrm>
            <a:off x="176546" y="4055900"/>
            <a:ext cx="11850861" cy="3784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9ADE7F2-F10D-3340-A70B-1BA4B3DACF75}"/>
              </a:ext>
            </a:extLst>
          </p:cNvPr>
          <p:cNvSpPr/>
          <p:nvPr/>
        </p:nvSpPr>
        <p:spPr>
          <a:xfrm>
            <a:off x="172034" y="4512902"/>
            <a:ext cx="11850861" cy="3784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7258A75-F08F-9A48-9BB2-2C11C811A5A6}"/>
              </a:ext>
            </a:extLst>
          </p:cNvPr>
          <p:cNvSpPr/>
          <p:nvPr/>
        </p:nvSpPr>
        <p:spPr>
          <a:xfrm>
            <a:off x="160079" y="4969903"/>
            <a:ext cx="11850861" cy="1679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E1E2E-AF6D-3241-B0C5-8BDCEEA0DDEE}"/>
              </a:ext>
            </a:extLst>
          </p:cNvPr>
          <p:cNvSpPr txBox="1"/>
          <p:nvPr/>
        </p:nvSpPr>
        <p:spPr>
          <a:xfrm>
            <a:off x="5687568" y="6585044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</p:spTree>
    <p:extLst>
      <p:ext uri="{BB962C8B-B14F-4D97-AF65-F5344CB8AC3E}">
        <p14:creationId xmlns:p14="http://schemas.microsoft.com/office/powerpoint/2010/main" val="209420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FA8E9-B40C-474D-84F2-1D5A1BB98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Ciccatricial</a:t>
            </a:r>
            <a:r>
              <a:rPr lang="en-US" dirty="0"/>
              <a:t> </a:t>
            </a:r>
            <a:r>
              <a:rPr lang="en-US" dirty="0" err="1"/>
              <a:t>Alopeciaa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82BE5B8-5119-2A40-A492-4374AADB3D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09953"/>
              </p:ext>
            </p:extLst>
          </p:nvPr>
        </p:nvGraphicFramePr>
        <p:xfrm>
          <a:off x="347472" y="58018"/>
          <a:ext cx="11649456" cy="6739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872">
                  <a:extLst>
                    <a:ext uri="{9D8B030D-6E8A-4147-A177-3AD203B41FA5}">
                      <a16:colId xmlns:a16="http://schemas.microsoft.com/office/drawing/2014/main" val="548726288"/>
                    </a:ext>
                  </a:extLst>
                </a:gridCol>
                <a:gridCol w="3253166">
                  <a:extLst>
                    <a:ext uri="{9D8B030D-6E8A-4147-A177-3AD203B41FA5}">
                      <a16:colId xmlns:a16="http://schemas.microsoft.com/office/drawing/2014/main" val="1352716107"/>
                    </a:ext>
                  </a:extLst>
                </a:gridCol>
                <a:gridCol w="7134418">
                  <a:extLst>
                    <a:ext uri="{9D8B030D-6E8A-4147-A177-3AD203B41FA5}">
                      <a16:colId xmlns:a16="http://schemas.microsoft.com/office/drawing/2014/main" val="1207250798"/>
                    </a:ext>
                  </a:extLst>
                </a:gridCol>
              </a:tblGrid>
              <a:tr h="358919">
                <a:tc gridSpan="3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Classification of cicatricial </a:t>
                      </a:r>
                      <a:r>
                        <a:rPr lang="en-US" dirty="0" err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alopecias</a:t>
                      </a:r>
                      <a:r>
                        <a:rPr lang="en-US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- comprehensive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527241"/>
                  </a:ext>
                </a:extLst>
              </a:tr>
              <a:tr h="1504511">
                <a:tc rowSpan="4">
                  <a:txBody>
                    <a:bodyPr/>
                    <a:lstStyle/>
                    <a:p>
                      <a:r>
                        <a:rPr lang="en-US" sz="2000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Lymphocytic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Lichen </a:t>
                      </a:r>
                      <a:r>
                        <a:rPr lang="en-US" sz="1200" b="1" dirty="0" err="1"/>
                        <a:t>planopilaris</a:t>
                      </a:r>
                      <a:r>
                        <a:rPr lang="en-US" sz="1200" b="1" dirty="0"/>
                        <a:t> (LPP)</a:t>
                      </a:r>
                    </a:p>
                    <a:p>
                      <a:r>
                        <a:rPr lang="en-US" sz="1200" b="1" dirty="0"/>
                        <a:t>Frontal fibrosing alopecia (FFA) </a:t>
                      </a:r>
                    </a:p>
                    <a:p>
                      <a:r>
                        <a:rPr lang="en-US" sz="1200" b="1" dirty="0"/>
                        <a:t>Graham-Little-</a:t>
                      </a:r>
                      <a:r>
                        <a:rPr lang="en-US" sz="1200" b="1" dirty="0" err="1"/>
                        <a:t>Piccardi</a:t>
                      </a:r>
                      <a:r>
                        <a:rPr lang="en-US" sz="1200" b="1" dirty="0"/>
                        <a:t>-</a:t>
                      </a:r>
                      <a:r>
                        <a:rPr lang="en-US" sz="1200" b="1" dirty="0" err="1"/>
                        <a:t>Lassueur</a:t>
                      </a:r>
                      <a:r>
                        <a:rPr lang="en-US" sz="1200" b="1" dirty="0"/>
                        <a:t> syndrome</a:t>
                      </a:r>
                    </a:p>
                    <a:p>
                      <a:r>
                        <a:rPr lang="en-US" sz="1200" b="1" dirty="0"/>
                        <a:t>Discoid lupus erythematosus (DLE)</a:t>
                      </a:r>
                    </a:p>
                    <a:p>
                      <a:r>
                        <a:rPr lang="en-US" sz="1200" b="1" dirty="0"/>
                        <a:t>Central centrifugal cicatricial alopecia (CCCA)</a:t>
                      </a:r>
                    </a:p>
                    <a:p>
                      <a:r>
                        <a:rPr lang="en-US" sz="1200" b="1" dirty="0"/>
                        <a:t>Pseudopelade of Brocq</a:t>
                      </a:r>
                    </a:p>
                    <a:p>
                      <a:r>
                        <a:rPr lang="en-US" sz="1200" b="1" dirty="0"/>
                        <a:t>Alopecia </a:t>
                      </a:r>
                      <a:r>
                        <a:rPr lang="en-US" sz="1200" b="1" dirty="0" err="1"/>
                        <a:t>mucinosa</a:t>
                      </a:r>
                      <a:endParaRPr lang="en-US" sz="1200" b="1" dirty="0"/>
                    </a:p>
                    <a:p>
                      <a:r>
                        <a:rPr lang="en-US" sz="1200" b="1" dirty="0"/>
                        <a:t>Keratosis follicularis spinulosa </a:t>
                      </a:r>
                      <a:r>
                        <a:rPr lang="en-US" sz="1200" b="1" dirty="0" err="1"/>
                        <a:t>decalvans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243762"/>
                  </a:ext>
                </a:extLst>
              </a:tr>
              <a:tr h="4425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Neutrophilic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Folliculitis </a:t>
                      </a:r>
                      <a:r>
                        <a:rPr lang="en-US" sz="1200" b="1" dirty="0" err="1"/>
                        <a:t>Decalvans</a:t>
                      </a:r>
                      <a:endParaRPr lang="en-US" sz="1200" b="1" dirty="0"/>
                    </a:p>
                    <a:p>
                      <a:r>
                        <a:rPr lang="en-US" sz="1200" b="1" dirty="0"/>
                        <a:t>Dissecting cellulitis (</a:t>
                      </a:r>
                      <a:r>
                        <a:rPr lang="en-US" sz="1200" b="1" dirty="0" err="1"/>
                        <a:t>perifolliculitis</a:t>
                      </a:r>
                      <a:r>
                        <a:rPr lang="en-US" sz="1200" b="1" dirty="0"/>
                        <a:t> capitis </a:t>
                      </a:r>
                      <a:r>
                        <a:rPr lang="en-US" sz="1200" b="1" dirty="0" err="1"/>
                        <a:t>abscedens</a:t>
                      </a:r>
                      <a:r>
                        <a:rPr lang="en-US" sz="1200" b="1" dirty="0"/>
                        <a:t> et </a:t>
                      </a:r>
                      <a:r>
                        <a:rPr lang="en-US" sz="1200" b="1" dirty="0" err="1"/>
                        <a:t>suffodiens</a:t>
                      </a:r>
                      <a:r>
                        <a:rPr lang="en-US" sz="1200" b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734512"/>
                  </a:ext>
                </a:extLst>
              </a:tr>
              <a:tr h="673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Acne </a:t>
                      </a:r>
                      <a:r>
                        <a:rPr lang="en-US" sz="1200" b="1" dirty="0" err="1"/>
                        <a:t>keloidis</a:t>
                      </a:r>
                      <a:r>
                        <a:rPr lang="en-US" sz="1200" b="1" dirty="0"/>
                        <a:t> nuchae</a:t>
                      </a:r>
                    </a:p>
                    <a:p>
                      <a:r>
                        <a:rPr lang="en-US" sz="1200" b="1" dirty="0"/>
                        <a:t>Erosive pustular dermatosis</a:t>
                      </a:r>
                    </a:p>
                    <a:p>
                      <a:r>
                        <a:rPr lang="en-US" sz="1200" b="1" dirty="0"/>
                        <a:t>Acne </a:t>
                      </a:r>
                      <a:r>
                        <a:rPr lang="en-US" sz="1200" b="1" dirty="0" err="1"/>
                        <a:t>necrotica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varioliformis</a:t>
                      </a:r>
                      <a:r>
                        <a:rPr lang="en-US" sz="1200" b="1" dirty="0"/>
                        <a:t>/ Acne </a:t>
                      </a:r>
                      <a:r>
                        <a:rPr lang="en-US" sz="1200" b="1" dirty="0" err="1"/>
                        <a:t>necrotica</a:t>
                      </a:r>
                      <a:r>
                        <a:rPr lang="en-US" sz="1200" b="1" dirty="0"/>
                        <a:t> miliaris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081746"/>
                  </a:ext>
                </a:extLst>
              </a:tr>
              <a:tr h="44250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Nonspecific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Burnt out disease</a:t>
                      </a:r>
                    </a:p>
                    <a:p>
                      <a:r>
                        <a:rPr lang="en-US" sz="1200" b="1" dirty="0"/>
                        <a:t>Bad biopsy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248369"/>
                  </a:ext>
                </a:extLst>
              </a:tr>
              <a:tr h="796506">
                <a:tc rowSpan="4">
                  <a:txBody>
                    <a:bodyPr/>
                    <a:lstStyle/>
                    <a:p>
                      <a:r>
                        <a:rPr lang="en-US" sz="2000" dirty="0"/>
                        <a:t>Secondary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Exogenous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Traction alopecia (late)</a:t>
                      </a:r>
                    </a:p>
                    <a:p>
                      <a:r>
                        <a:rPr lang="en-US" sz="1200" b="1" dirty="0"/>
                        <a:t>Trichotillomania (TTM)</a:t>
                      </a:r>
                    </a:p>
                    <a:p>
                      <a:r>
                        <a:rPr lang="en-US" sz="1200" b="1" dirty="0"/>
                        <a:t>Dermatitis </a:t>
                      </a:r>
                      <a:r>
                        <a:rPr lang="en-US" sz="1200" b="1" dirty="0" err="1"/>
                        <a:t>artifacta</a:t>
                      </a:r>
                      <a:r>
                        <a:rPr lang="en-US" sz="1200" b="1" dirty="0"/>
                        <a:t> (DA)</a:t>
                      </a:r>
                    </a:p>
                    <a:p>
                      <a:r>
                        <a:rPr lang="en-US" sz="1200" b="1" dirty="0"/>
                        <a:t>Scars: surgical, burns, traumatic, persistent chemotherapy induce alopecia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218354"/>
                  </a:ext>
                </a:extLst>
              </a:tr>
              <a:tr h="1150509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Dermatoses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Psoriasis</a:t>
                      </a:r>
                    </a:p>
                    <a:p>
                      <a:r>
                        <a:rPr lang="en-US" sz="1200" b="1" dirty="0"/>
                        <a:t>Atopic dermatitis </a:t>
                      </a:r>
                    </a:p>
                    <a:p>
                      <a:r>
                        <a:rPr lang="en-US" sz="1200" b="1" dirty="0" err="1"/>
                        <a:t>Morphoea</a:t>
                      </a:r>
                      <a:endParaRPr lang="en-US" sz="1200" b="1" dirty="0"/>
                    </a:p>
                    <a:p>
                      <a:r>
                        <a:rPr lang="en-US" sz="1200" b="1" dirty="0"/>
                        <a:t>Sarcoidosis </a:t>
                      </a:r>
                    </a:p>
                    <a:p>
                      <a:r>
                        <a:rPr lang="en-US" sz="1200" b="1" dirty="0"/>
                        <a:t>Necrobiosis </a:t>
                      </a:r>
                      <a:r>
                        <a:rPr lang="en-US" sz="1200" b="1" dirty="0" err="1"/>
                        <a:t>lipoidica</a:t>
                      </a:r>
                      <a:endParaRPr lang="en-US" sz="1200" b="1" dirty="0"/>
                    </a:p>
                    <a:p>
                      <a:r>
                        <a:rPr lang="en-US" sz="1200" b="1" dirty="0" err="1"/>
                        <a:t>Immunobullous</a:t>
                      </a:r>
                      <a:r>
                        <a:rPr lang="en-US" sz="1200" b="1" dirty="0"/>
                        <a:t> disease especially pemphigus vulgaris and pemphigus foliaceous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975048"/>
                  </a:ext>
                </a:extLst>
              </a:tr>
              <a:tr h="796506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Neoplasia &amp; lymphoproliferative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Melanoma, SCC, BCC, </a:t>
                      </a:r>
                      <a:r>
                        <a:rPr lang="en-US" sz="1200" b="1" dirty="0" err="1"/>
                        <a:t>merkel</a:t>
                      </a:r>
                      <a:r>
                        <a:rPr lang="en-US" sz="1200" b="1" dirty="0"/>
                        <a:t> cell carcinoma, cutaneous lymphoma, metastatic deposits, atypical fibroxanthoma, Angioma, epidermoid cyst, dermoid cyst, pilar cyst, pilomatrixoma, sebaceous adenoma, </a:t>
                      </a:r>
                      <a:r>
                        <a:rPr lang="en-US" sz="1200" b="1" dirty="0" err="1"/>
                        <a:t>hidrocystoma</a:t>
                      </a:r>
                      <a:r>
                        <a:rPr lang="en-US" sz="1200" b="1" dirty="0"/>
                        <a:t>, </a:t>
                      </a:r>
                      <a:r>
                        <a:rPr lang="en-US" sz="1200" b="1" dirty="0" err="1"/>
                        <a:t>syringoma</a:t>
                      </a:r>
                      <a:r>
                        <a:rPr lang="en-US" sz="1200" b="1" dirty="0"/>
                        <a:t>, eccrine poroma, lymphangioma, leiomyoma, neurofibroma, lipoma, melanocytic naevi, Langerhans cell histiocytosis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07539"/>
                  </a:ext>
                </a:extLst>
              </a:tr>
              <a:tr h="383503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Infective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Tinea capitis, VZV, HSV, bacterial e.g. leprosy (not scalp)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376486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054BBD0-20FF-3B4D-AF09-31E6309CDBCE}"/>
              </a:ext>
            </a:extLst>
          </p:cNvPr>
          <p:cNvSpPr/>
          <p:nvPr/>
        </p:nvSpPr>
        <p:spPr>
          <a:xfrm>
            <a:off x="347472" y="460343"/>
            <a:ext cx="1243584" cy="567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97ECB4B-D808-6547-8DE9-B231467F1D21}"/>
              </a:ext>
            </a:extLst>
          </p:cNvPr>
          <p:cNvSpPr/>
          <p:nvPr/>
        </p:nvSpPr>
        <p:spPr>
          <a:xfrm>
            <a:off x="1639824" y="2494089"/>
            <a:ext cx="1944624" cy="567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B30252F-3BBD-C846-BAEC-F6FAC63CDAA3}"/>
              </a:ext>
            </a:extLst>
          </p:cNvPr>
          <p:cNvSpPr/>
          <p:nvPr/>
        </p:nvSpPr>
        <p:spPr>
          <a:xfrm>
            <a:off x="1639824" y="1882171"/>
            <a:ext cx="1944624" cy="567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4D1E59-DF97-194E-AD23-FC5A1DB2917F}"/>
              </a:ext>
            </a:extLst>
          </p:cNvPr>
          <p:cNvSpPr/>
          <p:nvPr/>
        </p:nvSpPr>
        <p:spPr>
          <a:xfrm>
            <a:off x="1639824" y="507316"/>
            <a:ext cx="1944624" cy="567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4AED357-D0F9-D14E-9A38-9AF08D727AC8}"/>
              </a:ext>
            </a:extLst>
          </p:cNvPr>
          <p:cNvSpPr/>
          <p:nvPr/>
        </p:nvSpPr>
        <p:spPr>
          <a:xfrm>
            <a:off x="4928616" y="6355287"/>
            <a:ext cx="6909816" cy="441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C862B42-0D19-F840-8854-CDD498EC6350}"/>
              </a:ext>
            </a:extLst>
          </p:cNvPr>
          <p:cNvSpPr/>
          <p:nvPr/>
        </p:nvSpPr>
        <p:spPr>
          <a:xfrm>
            <a:off x="4928616" y="5542518"/>
            <a:ext cx="6909816" cy="796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16FE8F5-5369-0E47-BB6A-FF1172C20D8F}"/>
              </a:ext>
            </a:extLst>
          </p:cNvPr>
          <p:cNvSpPr/>
          <p:nvPr/>
        </p:nvSpPr>
        <p:spPr>
          <a:xfrm>
            <a:off x="4928616" y="4432617"/>
            <a:ext cx="6909816" cy="11086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F0D52E1-870C-0F45-95FB-513C9012F266}"/>
              </a:ext>
            </a:extLst>
          </p:cNvPr>
          <p:cNvSpPr/>
          <p:nvPr/>
        </p:nvSpPr>
        <p:spPr>
          <a:xfrm>
            <a:off x="4928616" y="3600197"/>
            <a:ext cx="6909816" cy="8072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12F4E7D-C701-A645-AF60-3D8FBA143BCA}"/>
              </a:ext>
            </a:extLst>
          </p:cNvPr>
          <p:cNvSpPr/>
          <p:nvPr/>
        </p:nvSpPr>
        <p:spPr>
          <a:xfrm>
            <a:off x="4928616" y="3032634"/>
            <a:ext cx="6909816" cy="567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8DBB107-AF91-E441-98B7-961B7B8DAC5B}"/>
              </a:ext>
            </a:extLst>
          </p:cNvPr>
          <p:cNvSpPr/>
          <p:nvPr/>
        </p:nvSpPr>
        <p:spPr>
          <a:xfrm>
            <a:off x="4934712" y="2439860"/>
            <a:ext cx="6909816" cy="662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99A31B2-5CD5-CB4C-9133-FEE89EAC08E1}"/>
              </a:ext>
            </a:extLst>
          </p:cNvPr>
          <p:cNvSpPr/>
          <p:nvPr/>
        </p:nvSpPr>
        <p:spPr>
          <a:xfrm>
            <a:off x="4928616" y="1872297"/>
            <a:ext cx="6915912" cy="567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6092C90-1146-5248-A698-47ED59DCCD66}"/>
              </a:ext>
            </a:extLst>
          </p:cNvPr>
          <p:cNvSpPr/>
          <p:nvPr/>
        </p:nvSpPr>
        <p:spPr>
          <a:xfrm>
            <a:off x="4928616" y="460342"/>
            <a:ext cx="6915912" cy="1481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5967AF7-1887-5242-BF53-688883E9A71B}"/>
              </a:ext>
            </a:extLst>
          </p:cNvPr>
          <p:cNvSpPr/>
          <p:nvPr/>
        </p:nvSpPr>
        <p:spPr>
          <a:xfrm>
            <a:off x="1639824" y="3631421"/>
            <a:ext cx="1944624" cy="567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EDEB387-2D6E-7C4D-A71C-7952D81AFF6F}"/>
              </a:ext>
            </a:extLst>
          </p:cNvPr>
          <p:cNvSpPr/>
          <p:nvPr/>
        </p:nvSpPr>
        <p:spPr>
          <a:xfrm>
            <a:off x="1639824" y="4445873"/>
            <a:ext cx="1944624" cy="567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B1CDAEE-7890-0642-A7C2-DD29C548E677}"/>
              </a:ext>
            </a:extLst>
          </p:cNvPr>
          <p:cNvSpPr/>
          <p:nvPr/>
        </p:nvSpPr>
        <p:spPr>
          <a:xfrm>
            <a:off x="1665732" y="5618194"/>
            <a:ext cx="3104388" cy="567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3255072-0E09-7344-9DF4-A8BECCD773FB}"/>
              </a:ext>
            </a:extLst>
          </p:cNvPr>
          <p:cNvSpPr/>
          <p:nvPr/>
        </p:nvSpPr>
        <p:spPr>
          <a:xfrm>
            <a:off x="1591056" y="6397657"/>
            <a:ext cx="1944624" cy="378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0911635-8CA1-4E47-98AE-26FC31878446}"/>
              </a:ext>
            </a:extLst>
          </p:cNvPr>
          <p:cNvSpPr/>
          <p:nvPr/>
        </p:nvSpPr>
        <p:spPr>
          <a:xfrm>
            <a:off x="1665732" y="3109898"/>
            <a:ext cx="1944624" cy="477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1684551-4977-E84E-A4A5-F8311A7FD8DF}"/>
              </a:ext>
            </a:extLst>
          </p:cNvPr>
          <p:cNvSpPr/>
          <p:nvPr/>
        </p:nvSpPr>
        <p:spPr>
          <a:xfrm>
            <a:off x="353568" y="3605579"/>
            <a:ext cx="1243584" cy="567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E2B5B7-968B-2F4B-9BEC-98E23A027A9F}"/>
              </a:ext>
            </a:extLst>
          </p:cNvPr>
          <p:cNvSpPr txBox="1"/>
          <p:nvPr/>
        </p:nvSpPr>
        <p:spPr>
          <a:xfrm rot="16200000">
            <a:off x="-1056097" y="5506247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</p:spTree>
    <p:extLst>
      <p:ext uri="{BB962C8B-B14F-4D97-AF65-F5344CB8AC3E}">
        <p14:creationId xmlns:p14="http://schemas.microsoft.com/office/powerpoint/2010/main" val="293363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ACB4323-0864-0B46-98F2-0C3BC3732B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024806"/>
              </p:ext>
            </p:extLst>
          </p:nvPr>
        </p:nvGraphicFramePr>
        <p:xfrm>
          <a:off x="97536" y="315478"/>
          <a:ext cx="11996928" cy="6227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787">
                  <a:extLst>
                    <a:ext uri="{9D8B030D-6E8A-4147-A177-3AD203B41FA5}">
                      <a16:colId xmlns:a16="http://schemas.microsoft.com/office/drawing/2014/main" val="548726288"/>
                    </a:ext>
                  </a:extLst>
                </a:gridCol>
                <a:gridCol w="2341797">
                  <a:extLst>
                    <a:ext uri="{9D8B030D-6E8A-4147-A177-3AD203B41FA5}">
                      <a16:colId xmlns:a16="http://schemas.microsoft.com/office/drawing/2014/main" val="1352716107"/>
                    </a:ext>
                  </a:extLst>
                </a:gridCol>
                <a:gridCol w="7705344">
                  <a:extLst>
                    <a:ext uri="{9D8B030D-6E8A-4147-A177-3AD203B41FA5}">
                      <a16:colId xmlns:a16="http://schemas.microsoft.com/office/drawing/2014/main" val="1207250798"/>
                    </a:ext>
                  </a:extLst>
                </a:gridCol>
              </a:tblGrid>
              <a:tr h="461762">
                <a:tc gridSpan="3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Cicatricial </a:t>
                      </a:r>
                      <a:r>
                        <a:rPr lang="en-US" dirty="0" err="1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Alopecias</a:t>
                      </a:r>
                      <a:r>
                        <a:rPr lang="en-US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- simplified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527241"/>
                  </a:ext>
                </a:extLst>
              </a:tr>
              <a:tr h="1024732">
                <a:tc rowSpan="4">
                  <a:txBody>
                    <a:bodyPr/>
                    <a:lstStyle/>
                    <a:p>
                      <a:r>
                        <a:rPr lang="en-US" sz="1800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Lymphocytic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Lichen </a:t>
                      </a:r>
                      <a:r>
                        <a:rPr lang="en-US" sz="1800" dirty="0" err="1"/>
                        <a:t>planopilaris</a:t>
                      </a:r>
                      <a:r>
                        <a:rPr lang="en-US" sz="1800" dirty="0"/>
                        <a:t> (LPP)</a:t>
                      </a:r>
                    </a:p>
                    <a:p>
                      <a:r>
                        <a:rPr lang="en-US" sz="1800" dirty="0"/>
                        <a:t>Frontal fibrosing alopecia (FFA) </a:t>
                      </a:r>
                    </a:p>
                    <a:p>
                      <a:r>
                        <a:rPr lang="en-US" sz="1800" dirty="0"/>
                        <a:t>Discoid lupus erythematosus (DLE)</a:t>
                      </a:r>
                    </a:p>
                    <a:p>
                      <a:r>
                        <a:rPr lang="en-US" sz="1800" dirty="0"/>
                        <a:t>Central centrifugal cicatricial alopecia (CCCA)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243762"/>
                  </a:ext>
                </a:extLst>
              </a:tr>
              <a:tr h="569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Neutrophilic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Folliculitis </a:t>
                      </a:r>
                      <a:r>
                        <a:rPr lang="en-US" sz="1800" dirty="0" err="1"/>
                        <a:t>Decalvans</a:t>
                      </a:r>
                      <a:endParaRPr lang="en-US" sz="1800" dirty="0"/>
                    </a:p>
                    <a:p>
                      <a:r>
                        <a:rPr lang="en-US" sz="1800" dirty="0"/>
                        <a:t>Dissecting cellulitis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734512"/>
                  </a:ext>
                </a:extLst>
              </a:tr>
              <a:tr h="5692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Acne </a:t>
                      </a:r>
                      <a:r>
                        <a:rPr lang="en-US" sz="1800" dirty="0" err="1"/>
                        <a:t>keloidis</a:t>
                      </a:r>
                      <a:r>
                        <a:rPr lang="en-US" sz="1800" dirty="0"/>
                        <a:t> nuchae</a:t>
                      </a:r>
                    </a:p>
                    <a:p>
                      <a:r>
                        <a:rPr lang="en-US" sz="1800" dirty="0"/>
                        <a:t>Erosive pustular dermatosis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081746"/>
                  </a:ext>
                </a:extLst>
              </a:tr>
              <a:tr h="569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Nonspecific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Burnt out disease</a:t>
                      </a:r>
                    </a:p>
                    <a:p>
                      <a:r>
                        <a:rPr lang="en-US" sz="1800" dirty="0"/>
                        <a:t>Bad biopsy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248369"/>
                  </a:ext>
                </a:extLst>
              </a:tr>
              <a:tr h="569296">
                <a:tc rowSpan="4">
                  <a:txBody>
                    <a:bodyPr/>
                    <a:lstStyle/>
                    <a:p>
                      <a:r>
                        <a:rPr lang="en-US" sz="1800" dirty="0"/>
                        <a:t>Secondary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Exogenous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Traction alopecia (late)</a:t>
                      </a:r>
                    </a:p>
                    <a:p>
                      <a:r>
                        <a:rPr lang="en-US" sz="1800" dirty="0"/>
                        <a:t>Trichotillomania (TTM)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218354"/>
                  </a:ext>
                </a:extLst>
              </a:tr>
              <a:tr h="797014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Dermatoses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Psoriasis</a:t>
                      </a:r>
                    </a:p>
                    <a:p>
                      <a:r>
                        <a:rPr lang="en-US" sz="1800" dirty="0"/>
                        <a:t>Atopic dermatitis </a:t>
                      </a:r>
                    </a:p>
                    <a:p>
                      <a:r>
                        <a:rPr lang="en-US" sz="1800" dirty="0" err="1"/>
                        <a:t>Immunobullous</a:t>
                      </a:r>
                      <a:r>
                        <a:rPr lang="en-US" sz="1800" dirty="0"/>
                        <a:t> disease especially pemphigus vulgaris and pemphigus foliaceous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975048"/>
                  </a:ext>
                </a:extLst>
              </a:tr>
              <a:tr h="569296">
                <a:tc v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Neoplasia and lymphoproliferative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Melanoma, SCC, BCC, cutaneous lymphoma, metastatic deposits, benign cysts and growths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07539"/>
                  </a:ext>
                </a:extLst>
              </a:tr>
              <a:tr h="461762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Infective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Tinea capitis, scalp folliculitis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3764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52738DF-CA6E-464D-926C-C955D95023CE}"/>
              </a:ext>
            </a:extLst>
          </p:cNvPr>
          <p:cNvSpPr txBox="1"/>
          <p:nvPr/>
        </p:nvSpPr>
        <p:spPr>
          <a:xfrm>
            <a:off x="5687568" y="6585044"/>
            <a:ext cx="23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Dr Ahmed Kazmi</a:t>
            </a:r>
          </a:p>
        </p:txBody>
      </p:sp>
    </p:spTree>
    <p:extLst>
      <p:ext uri="{BB962C8B-B14F-4D97-AF65-F5344CB8AC3E}">
        <p14:creationId xmlns:p14="http://schemas.microsoft.com/office/powerpoint/2010/main" val="3498679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10019</TotalTime>
  <Words>2833</Words>
  <Application>Microsoft Macintosh PowerPoint</Application>
  <PresentationFormat>Widescreen</PresentationFormat>
  <Paragraphs>540</Paragraphs>
  <Slides>40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Calibri</vt:lpstr>
      <vt:lpstr>Calibri Light</vt:lpstr>
      <vt:lpstr>inherit</vt:lpstr>
      <vt:lpstr>Merriweather</vt:lpstr>
      <vt:lpstr>Roboto</vt:lpstr>
      <vt:lpstr>Tw Cen MT</vt:lpstr>
      <vt:lpstr>var(--nova-font-family-sans-serif)</vt:lpstr>
      <vt:lpstr>Office Theme</vt:lpstr>
      <vt:lpstr>2_Office Theme</vt:lpstr>
      <vt:lpstr>3_Office Theme</vt:lpstr>
      <vt:lpstr>Light</vt:lpstr>
      <vt:lpstr>4_Office Theme</vt:lpstr>
      <vt:lpstr> Approaching Hair Loss:  A Guide for GPs   12th  November 2024 HealthCert Webinar</vt:lpstr>
      <vt:lpstr>Dr Ahmed Kazmi  MBChB (Hons Str) MRCP (Derm) MRCGP FRACGP FACD</vt:lpstr>
      <vt:lpstr>What I can do in 60 minutes…</vt:lpstr>
      <vt:lpstr>A couple hair facts</vt:lpstr>
      <vt:lpstr>Hair cycle</vt:lpstr>
      <vt:lpstr>Can you think of any causes of hair loss?</vt:lpstr>
      <vt:lpstr>Nonscarring Alopecia vs Scarring Alopecia</vt:lpstr>
      <vt:lpstr>Ciccatricial Alopeciaa</vt:lpstr>
      <vt:lpstr>PowerPoint Presentation</vt:lpstr>
      <vt:lpstr>Cicatricial alopecias I see regularly…</vt:lpstr>
      <vt:lpstr>PowerPoint Presentation</vt:lpstr>
      <vt:lpstr>PowerPoint Presentation</vt:lpstr>
      <vt:lpstr>Another way of looking at non-scarring alopecias</vt:lpstr>
      <vt:lpstr>Common Drugs Contributing to Hair Loss</vt:lpstr>
      <vt:lpstr>Your bread and butter…</vt:lpstr>
      <vt:lpstr>Back to basics…</vt:lpstr>
      <vt:lpstr>History points</vt:lpstr>
      <vt:lpstr>Examination</vt:lpstr>
      <vt:lpstr>Scarring or non scarring?</vt:lpstr>
      <vt:lpstr>Tying it together</vt:lpstr>
      <vt:lpstr>Hair work up</vt:lpstr>
      <vt:lpstr>Diagnostic pathway</vt:lpstr>
      <vt:lpstr>5 Step Approach to Hair Loss </vt:lpstr>
      <vt:lpstr>Things people say about their GP</vt:lpstr>
      <vt:lpstr>Pattern Hair Loss Overview</vt:lpstr>
      <vt:lpstr>Pattern Hair Loss </vt:lpstr>
      <vt:lpstr>Trichoscopic features </vt:lpstr>
      <vt:lpstr>Telogen Effluvium Overview</vt:lpstr>
      <vt:lpstr>Alopecia Areata Overview</vt:lpstr>
      <vt:lpstr>Treatment overview</vt:lpstr>
      <vt:lpstr>Specific Treatments </vt:lpstr>
      <vt:lpstr>Lots of algorithms available </vt:lpstr>
      <vt:lpstr>Always treat concomitant seb derm</vt:lpstr>
      <vt:lpstr>‘Home’ treatments for hair loss</vt:lpstr>
      <vt:lpstr>Pattern loss: Being Holistic</vt:lpstr>
      <vt:lpstr>Topical Minoxidil tips</vt:lpstr>
      <vt:lpstr>5 Step Approach to Pattern Hair Loss </vt:lpstr>
      <vt:lpstr>Few things to think about</vt:lpstr>
      <vt:lpstr>What I can do in 60 minutes…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Cert Approaching hair loss</dc:title>
  <dc:creator>Ahmed Kazmi</dc:creator>
  <cp:lastModifiedBy>Ahmed Kazmi</cp:lastModifiedBy>
  <cp:revision>48</cp:revision>
  <dcterms:created xsi:type="dcterms:W3CDTF">2024-11-04T20:54:51Z</dcterms:created>
  <dcterms:modified xsi:type="dcterms:W3CDTF">2024-11-11T19:56:39Z</dcterms:modified>
</cp:coreProperties>
</file>